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8"/>
  </p:notesMasterIdLst>
  <p:sldIdLst>
    <p:sldId id="259" r:id="rId2"/>
    <p:sldId id="323" r:id="rId3"/>
    <p:sldId id="297" r:id="rId4"/>
    <p:sldId id="304" r:id="rId5"/>
    <p:sldId id="300" r:id="rId6"/>
    <p:sldId id="322" r:id="rId7"/>
    <p:sldId id="321" r:id="rId8"/>
    <p:sldId id="307" r:id="rId9"/>
    <p:sldId id="308" r:id="rId10"/>
    <p:sldId id="309" r:id="rId11"/>
    <p:sldId id="330" r:id="rId12"/>
    <p:sldId id="301" r:id="rId13"/>
    <p:sldId id="270" r:id="rId14"/>
    <p:sldId id="302" r:id="rId15"/>
    <p:sldId id="269" r:id="rId16"/>
    <p:sldId id="287" r:id="rId17"/>
    <p:sldId id="353" r:id="rId18"/>
    <p:sldId id="288" r:id="rId19"/>
    <p:sldId id="289" r:id="rId20"/>
    <p:sldId id="290" r:id="rId21"/>
    <p:sldId id="310" r:id="rId22"/>
    <p:sldId id="312" r:id="rId23"/>
    <p:sldId id="313" r:id="rId24"/>
    <p:sldId id="311" r:id="rId25"/>
    <p:sldId id="314" r:id="rId26"/>
    <p:sldId id="315" r:id="rId27"/>
    <p:sldId id="316" r:id="rId28"/>
    <p:sldId id="317" r:id="rId29"/>
    <p:sldId id="318" r:id="rId30"/>
    <p:sldId id="345" r:id="rId31"/>
    <p:sldId id="346" r:id="rId32"/>
    <p:sldId id="347" r:id="rId33"/>
    <p:sldId id="348" r:id="rId34"/>
    <p:sldId id="327" r:id="rId35"/>
    <p:sldId id="326" r:id="rId36"/>
    <p:sldId id="328" r:id="rId37"/>
    <p:sldId id="325" r:id="rId38"/>
    <p:sldId id="329" r:id="rId39"/>
    <p:sldId id="298" r:id="rId40"/>
    <p:sldId id="352" r:id="rId41"/>
    <p:sldId id="260" r:id="rId42"/>
    <p:sldId id="275" r:id="rId43"/>
    <p:sldId id="283" r:id="rId44"/>
    <p:sldId id="291" r:id="rId45"/>
    <p:sldId id="292" r:id="rId46"/>
    <p:sldId id="294" r:id="rId47"/>
    <p:sldId id="293" r:id="rId48"/>
    <p:sldId id="295" r:id="rId49"/>
    <p:sldId id="338" r:id="rId50"/>
    <p:sldId id="339" r:id="rId51"/>
    <p:sldId id="340" r:id="rId52"/>
    <p:sldId id="351" r:id="rId53"/>
    <p:sldId id="350" r:id="rId54"/>
    <p:sldId id="341" r:id="rId55"/>
    <p:sldId id="342" r:id="rId56"/>
    <p:sldId id="296" r:id="rId57"/>
    <p:sldId id="282" r:id="rId58"/>
    <p:sldId id="331" r:id="rId59"/>
    <p:sldId id="332" r:id="rId60"/>
    <p:sldId id="333" r:id="rId61"/>
    <p:sldId id="334" r:id="rId62"/>
    <p:sldId id="343" r:id="rId63"/>
    <p:sldId id="281" r:id="rId64"/>
    <p:sldId id="344" r:id="rId65"/>
    <p:sldId id="320" r:id="rId66"/>
    <p:sldId id="319"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8" autoAdjust="0"/>
    <p:restoredTop sz="89041" autoAdjust="0"/>
  </p:normalViewPr>
  <p:slideViewPr>
    <p:cSldViewPr snapToGrid="0">
      <p:cViewPr varScale="1">
        <p:scale>
          <a:sx n="100" d="100"/>
          <a:sy n="100" d="100"/>
        </p:scale>
        <p:origin x="98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notesMaster" Target="notesMasters/notesMaster1.xml"/><Relationship Id="rId6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B2426B-8BD8-41A4-8564-D2A8FF6B9CE7}" type="datetimeFigureOut">
              <a:rPr lang="en-US" smtClean="0"/>
              <a:t>2/21/18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662DC0-D596-4164-A3BC-7DCC9564B231}" type="slidenum">
              <a:rPr lang="en-US" smtClean="0"/>
              <a:t>‹#›</a:t>
            </a:fld>
            <a:endParaRPr lang="en-US"/>
          </a:p>
        </p:txBody>
      </p:sp>
    </p:spTree>
    <p:extLst>
      <p:ext uri="{BB962C8B-B14F-4D97-AF65-F5344CB8AC3E}">
        <p14:creationId xmlns:p14="http://schemas.microsoft.com/office/powerpoint/2010/main" val="1184140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Intro: Traditional Grey Infrastructure approach is like a </a:t>
            </a:r>
            <a:r>
              <a:rPr lang="en-US" baseline="0" dirty="0" smtClean="0"/>
              <a:t>Pot roast w/ </a:t>
            </a:r>
            <a:r>
              <a:rPr lang="en-US" baseline="0" dirty="0" err="1" smtClean="0"/>
              <a:t>parlsey</a:t>
            </a:r>
            <a:r>
              <a:rPr lang="en-US" baseline="0" dirty="0" smtClean="0"/>
              <a:t> garnish vs. GI approach (a robust and healthful salad with a bit of meat to complement it).   </a:t>
            </a:r>
            <a:endParaRPr lang="en-US" dirty="0" smtClean="0"/>
          </a:p>
          <a:p>
            <a:endParaRPr lang="en-US" i="0" baseline="0" dirty="0" smtClean="0"/>
          </a:p>
        </p:txBody>
      </p:sp>
      <p:sp>
        <p:nvSpPr>
          <p:cNvPr id="4" name="Slide Number Placeholder 3"/>
          <p:cNvSpPr>
            <a:spLocks noGrp="1"/>
          </p:cNvSpPr>
          <p:nvPr>
            <p:ph type="sldNum" sz="quarter" idx="10"/>
          </p:nvPr>
        </p:nvSpPr>
        <p:spPr/>
        <p:txBody>
          <a:bodyPr/>
          <a:lstStyle/>
          <a:p>
            <a:fld id="{9B7C87BF-739A-463F-80F8-3C9DA6A10F67}"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522499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never hurts</a:t>
            </a:r>
            <a:r>
              <a:rPr lang="en-US" baseline="0" dirty="0" smtClean="0"/>
              <a:t> to define our terms. </a:t>
            </a:r>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519618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Describe</a:t>
            </a:r>
            <a:r>
              <a:rPr lang="en-US" baseline="0" dirty="0" smtClean="0"/>
              <a:t> the various partners we work with to promote GI: U of O, OSU, PSU, WSU, local schools, FOT, LTWC, LCOG, MRT, LA’s, Architects, Builders, Developers, Other departments, etc.</a:t>
            </a:r>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742119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150-site</a:t>
            </a:r>
            <a:r>
              <a:rPr lang="en-US" baseline="0" dirty="0" smtClean="0"/>
              <a:t> in the heart of Eugene. It is great example of a successful GI project. Approximately 10 million restoration project involving 2.2 miles of side-channel. Former gravel mines  </a:t>
            </a:r>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818382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150-site</a:t>
            </a:r>
            <a:r>
              <a:rPr lang="en-US" baseline="0" dirty="0" smtClean="0"/>
              <a:t> in the heart of Eugene. It is great example of a successful GI project. Approximately 10 million restoration project involving 2.2 miles of side-channel. Former gravel mines  </a:t>
            </a:r>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059613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234209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381596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strongly</a:t>
            </a:r>
            <a:r>
              <a:rPr lang="en-US" baseline="0" dirty="0" smtClean="0"/>
              <a:t> suspect that you all are well aware of the benefits of GI and some of the challenges (that’s why we’re all here) but it never hurts to review  and reframe concepts and make certain we’re all on the same page.  </a:t>
            </a:r>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891721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strongly</a:t>
            </a:r>
            <a:r>
              <a:rPr lang="en-US" baseline="0" dirty="0" smtClean="0"/>
              <a:t> suspect that you all are well aware of the benefits of GI and some of the challenges (that’s why we’re all here) but it never hurts to review  and reframe concepts and make certain we’re all on the same page.  </a:t>
            </a:r>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777385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382479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4244157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never hurts</a:t>
            </a:r>
            <a:r>
              <a:rPr lang="en-US" baseline="0" dirty="0" smtClean="0"/>
              <a:t> to define our terms. </a:t>
            </a:r>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7211296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7798027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190278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081247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97351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38317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1786034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7835944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7015582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9737154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GI’s cost-effectiveness</a:t>
            </a:r>
            <a:r>
              <a:rPr lang="en-US" baseline="0" dirty="0" smtClean="0"/>
              <a:t> derives from multi-functionality and taking advantage of nature’s regenerative abundance. GI is like mother nature’s </a:t>
            </a:r>
            <a:r>
              <a:rPr lang="en-US" baseline="0" dirty="0" err="1" smtClean="0"/>
              <a:t>Ginsu</a:t>
            </a:r>
            <a:r>
              <a:rPr lang="en-US" baseline="0" dirty="0" smtClean="0"/>
              <a:t> knife – but wait there’s more! Especially when trees are involved GI can appreciate in value over time.</a:t>
            </a:r>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256801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366569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6696430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3955228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5317908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8105581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42443132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7796055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7130278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8495050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0566440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959598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5944959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2021159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remarkable</a:t>
            </a:r>
            <a:r>
              <a:rPr lang="en-US" baseline="0" dirty="0" smtClean="0"/>
              <a:t> that such an ancient concept, basically that of a confederation (as in the ancient Greek city-states), could be the topic of a compelling, let alone revolutionary article. But it does reframe and clarify some essential points that can greatly benefit our work.  </a:t>
            </a:r>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6066393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23054672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14529941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12992243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42151190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10555979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27126362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not unlike</a:t>
            </a:r>
            <a:r>
              <a:rPr lang="en-US" baseline="0" dirty="0" smtClean="0"/>
              <a:t> a marriage. </a:t>
            </a:r>
            <a:r>
              <a:rPr lang="en-US" dirty="0" smtClean="0"/>
              <a:t>The main thing is to keep the</a:t>
            </a:r>
            <a:r>
              <a:rPr lang="en-US" baseline="0" dirty="0" smtClean="0"/>
              <a:t> main thing the main thing!</a:t>
            </a:r>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20934454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1528768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8611903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20283055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40700487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16738252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23399688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23196302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Allen, W.J.,</a:t>
            </a:r>
            <a:r>
              <a:rPr lang="en-US" baseline="0" dirty="0" smtClean="0"/>
              <a:t> Bosch, O.J.H, Kilvington, M.J., Harley, D. &amp; Brown I. (2001) Monitoring and adaptive management: addressing social and organizational issues to improve information sharing. </a:t>
            </a:r>
            <a:r>
              <a:rPr lang="en-US" i="1" baseline="0" dirty="0" smtClean="0"/>
              <a:t>Natural Resources Forum </a:t>
            </a:r>
            <a:r>
              <a:rPr lang="en-US" i="0" baseline="0" dirty="0" smtClean="0"/>
              <a:t>25(3):225-233.</a:t>
            </a:r>
            <a:endParaRPr lang="en-US" i="0"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15759587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Nothing exemplifies the concept of “focused coordination and rapid adaptation”</a:t>
            </a:r>
            <a:r>
              <a:rPr lang="en-US" dirty="0" smtClean="0"/>
              <a:t> like</a:t>
            </a:r>
            <a:r>
              <a:rPr lang="en-US" baseline="0" dirty="0" smtClean="0"/>
              <a:t> a</a:t>
            </a:r>
            <a:r>
              <a:rPr lang="en-US" dirty="0" smtClean="0"/>
              <a:t> starling</a:t>
            </a:r>
            <a:r>
              <a:rPr lang="en-US" baseline="0" dirty="0" smtClean="0"/>
              <a:t> </a:t>
            </a:r>
            <a:r>
              <a:rPr lang="en-US" baseline="0" dirty="0" err="1" smtClean="0"/>
              <a:t>murmuration</a:t>
            </a:r>
            <a:r>
              <a:rPr lang="en-US" baseline="0" dirty="0" smtClean="0"/>
              <a:t> . When it all comes together it’s like a higher form of consciousness. It’s perhaps not unlike a brain with a gazillion synapses. The connectivity is hard to fathom but appreciable.  </a:t>
            </a:r>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32827705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16028723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24431334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1557450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never hurts</a:t>
            </a:r>
            <a:r>
              <a:rPr lang="en-US" baseline="0" dirty="0" smtClean="0"/>
              <a:t> to define our terms. </a:t>
            </a:r>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42443171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29556174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24098791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31560532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35226017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3051017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333997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710683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a network the whole is in many ways only as strong as it’s weakest link. </a:t>
            </a:r>
            <a:endParaRPr lang="en-US" dirty="0"/>
          </a:p>
        </p:txBody>
      </p:sp>
      <p:sp>
        <p:nvSpPr>
          <p:cNvPr id="4" name="Slide Number Placeholder 3"/>
          <p:cNvSpPr>
            <a:spLocks noGrp="1"/>
          </p:cNvSpPr>
          <p:nvPr>
            <p:ph type="sldNum" sz="quarter" idx="10"/>
          </p:nvPr>
        </p:nvSpPr>
        <p:spPr/>
        <p:txBody>
          <a:bodyPr/>
          <a:lstStyle/>
          <a:p>
            <a:fld id="{C4553403-B0BF-4D53-8CCD-D175B7C27104}"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4206395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B182FF-90BF-4D1F-826D-8EFAA476FE8E}" type="datetimeFigureOut">
              <a:rPr lang="en-US" smtClean="0">
                <a:solidFill>
                  <a:prstClr val="white">
                    <a:tint val="75000"/>
                  </a:prstClr>
                </a:solidFill>
              </a:rPr>
              <a:pPr/>
              <a:t>2/21/18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1ADA89D-F5C7-41C3-A395-BE67B05E9B0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8834503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B182FF-90BF-4D1F-826D-8EFAA476FE8E}" type="datetimeFigureOut">
              <a:rPr lang="en-US" smtClean="0">
                <a:solidFill>
                  <a:prstClr val="white">
                    <a:tint val="75000"/>
                  </a:prstClr>
                </a:solidFill>
              </a:rPr>
              <a:pPr/>
              <a:t>2/21/18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1ADA89D-F5C7-41C3-A395-BE67B05E9B0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3113212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B182FF-90BF-4D1F-826D-8EFAA476FE8E}" type="datetimeFigureOut">
              <a:rPr lang="en-US" smtClean="0">
                <a:solidFill>
                  <a:prstClr val="white">
                    <a:tint val="75000"/>
                  </a:prstClr>
                </a:solidFill>
              </a:rPr>
              <a:pPr/>
              <a:t>2/21/18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1ADA89D-F5C7-41C3-A395-BE67B05E9B0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8694156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B182FF-90BF-4D1F-826D-8EFAA476FE8E}" type="datetimeFigureOut">
              <a:rPr lang="en-US" smtClean="0">
                <a:solidFill>
                  <a:prstClr val="white">
                    <a:tint val="75000"/>
                  </a:prstClr>
                </a:solidFill>
              </a:rPr>
              <a:pPr/>
              <a:t>2/21/18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1ADA89D-F5C7-41C3-A395-BE67B05E9B0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245214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B182FF-90BF-4D1F-826D-8EFAA476FE8E}" type="datetimeFigureOut">
              <a:rPr lang="en-US" smtClean="0">
                <a:solidFill>
                  <a:prstClr val="white">
                    <a:tint val="75000"/>
                  </a:prstClr>
                </a:solidFill>
              </a:rPr>
              <a:pPr/>
              <a:t>2/21/18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1ADA89D-F5C7-41C3-A395-BE67B05E9B0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7624324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B182FF-90BF-4D1F-826D-8EFAA476FE8E}" type="datetimeFigureOut">
              <a:rPr lang="en-US" smtClean="0">
                <a:solidFill>
                  <a:prstClr val="white">
                    <a:tint val="75000"/>
                  </a:prstClr>
                </a:solidFill>
              </a:rPr>
              <a:pPr/>
              <a:t>2/21/18</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1ADA89D-F5C7-41C3-A395-BE67B05E9B0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3106119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B182FF-90BF-4D1F-826D-8EFAA476FE8E}" type="datetimeFigureOut">
              <a:rPr lang="en-US" smtClean="0">
                <a:solidFill>
                  <a:prstClr val="white">
                    <a:tint val="75000"/>
                  </a:prstClr>
                </a:solidFill>
              </a:rPr>
              <a:pPr/>
              <a:t>2/21/18</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01ADA89D-F5C7-41C3-A395-BE67B05E9B0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9435430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B182FF-90BF-4D1F-826D-8EFAA476FE8E}" type="datetimeFigureOut">
              <a:rPr lang="en-US" smtClean="0">
                <a:solidFill>
                  <a:prstClr val="white">
                    <a:tint val="75000"/>
                  </a:prstClr>
                </a:solidFill>
              </a:rPr>
              <a:pPr/>
              <a:t>2/21/18</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01ADA89D-F5C7-41C3-A395-BE67B05E9B0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9220917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B182FF-90BF-4D1F-826D-8EFAA476FE8E}" type="datetimeFigureOut">
              <a:rPr lang="en-US" smtClean="0">
                <a:solidFill>
                  <a:prstClr val="white">
                    <a:tint val="75000"/>
                  </a:prstClr>
                </a:solidFill>
              </a:rPr>
              <a:pPr/>
              <a:t>2/21/18</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01ADA89D-F5C7-41C3-A395-BE67B05E9B0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7587144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B182FF-90BF-4D1F-826D-8EFAA476FE8E}" type="datetimeFigureOut">
              <a:rPr lang="en-US" smtClean="0">
                <a:solidFill>
                  <a:prstClr val="white">
                    <a:tint val="75000"/>
                  </a:prstClr>
                </a:solidFill>
              </a:rPr>
              <a:pPr/>
              <a:t>2/21/18</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1ADA89D-F5C7-41C3-A395-BE67B05E9B0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6407663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B182FF-90BF-4D1F-826D-8EFAA476FE8E}" type="datetimeFigureOut">
              <a:rPr lang="en-US" smtClean="0">
                <a:solidFill>
                  <a:prstClr val="white">
                    <a:tint val="75000"/>
                  </a:prstClr>
                </a:solidFill>
              </a:rPr>
              <a:pPr/>
              <a:t>2/21/18</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1ADA89D-F5C7-41C3-A395-BE67B05E9B0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2663745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B182FF-90BF-4D1F-826D-8EFAA476FE8E}" type="datetimeFigureOut">
              <a:rPr lang="en-US" smtClean="0">
                <a:solidFill>
                  <a:prstClr val="white">
                    <a:tint val="75000"/>
                  </a:prstClr>
                </a:solidFill>
              </a:rPr>
              <a:pPr/>
              <a:t>2/21/18</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ADA89D-F5C7-41C3-A395-BE67B05E9B0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9727016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3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3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3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3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3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3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3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33.png"/></Relationships>
</file>

<file path=ppt/slides/_rels/slide65.xml.rels><?xml version="1.0" encoding="UTF-8" standalone="yes"?>
<Relationships xmlns="http://schemas.openxmlformats.org/package/2006/relationships"><Relationship Id="rId3" Type="http://schemas.openxmlformats.org/officeDocument/2006/relationships/hyperlink" Target="https://link.springer.com/article/10.1007/s10021-001-0101-5" TargetMode="External"/><Relationship Id="rId4" Type="http://schemas.openxmlformats.org/officeDocument/2006/relationships/hyperlink" Target="https://ssir.org/articles/entry/collective_impact" TargetMode="External"/><Relationship Id="rId5" Type="http://schemas.openxmlformats.org/officeDocument/2006/relationships/hyperlink" Target="http://narc.org/wp-content/uploads/CLiGS-NARC_GI2013_final.pdf" TargetMode="External"/><Relationship Id="rId1" Type="http://schemas.openxmlformats.org/officeDocument/2006/relationships/slideLayout" Target="../slideLayouts/slideLayout2.xml"/><Relationship Id="rId2" Type="http://schemas.openxmlformats.org/officeDocument/2006/relationships/hyperlink" Target="http://citeseerx.ist.psu.edu/viewdoc/download?doi=10.1.1.570.9407&amp;rep=rep1&amp;type=pdf"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0" y="76308"/>
            <a:ext cx="12065225" cy="1428296"/>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Black"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Black"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Black"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Black"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Black"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Black"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Black"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Black" pitchFamily="34" charset="0"/>
              </a:defRPr>
            </a:lvl9pPr>
          </a:lstStyle>
          <a:p>
            <a:pPr eaLnBrk="1" hangingPunct="1">
              <a:defRPr/>
            </a:pPr>
            <a:r>
              <a:rPr lang="en-US" sz="2800" dirty="0" smtClean="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000" dirty="0" smtClean="0">
                <a:solidFill>
                  <a:srgbClr val="FFFF00"/>
                </a:solidFill>
                <a:effectLst>
                  <a:outerShdw blurRad="38100" dist="38100" dir="2700000" algn="tl">
                    <a:srgbClr val="000000">
                      <a:alpha val="43137"/>
                    </a:srgbClr>
                  </a:outerShdw>
                </a:effectLst>
                <a:latin typeface="Arial Black" panose="020B0A04020102020204" pitchFamily="34" charset="0"/>
              </a:rPr>
              <a:t>Using the Collective Impact Framework </a:t>
            </a:r>
          </a:p>
          <a:p>
            <a:pPr eaLnBrk="1" hangingPunct="1">
              <a:defRPr/>
            </a:pPr>
            <a:r>
              <a:rPr lang="en-US" sz="3000" dirty="0" smtClean="0">
                <a:solidFill>
                  <a:srgbClr val="FFFF00"/>
                </a:solidFill>
                <a:effectLst>
                  <a:outerShdw blurRad="38100" dist="38100" dir="2700000" algn="tl">
                    <a:srgbClr val="000000">
                      <a:alpha val="43137"/>
                    </a:srgbClr>
                  </a:outerShdw>
                </a:effectLst>
                <a:latin typeface="Arial Black" panose="020B0A04020102020204" pitchFamily="34" charset="0"/>
              </a:rPr>
              <a:t> &amp; Adaptive Management Techniques to Promote </a:t>
            </a:r>
          </a:p>
          <a:p>
            <a:pPr eaLnBrk="1" hangingPunct="1">
              <a:defRPr/>
            </a:pPr>
            <a:r>
              <a:rPr lang="en-US" sz="3000" dirty="0" smtClean="0">
                <a:solidFill>
                  <a:srgbClr val="FFFF00"/>
                </a:solidFill>
                <a:effectLst>
                  <a:outerShdw blurRad="38100" dist="38100" dir="2700000" algn="tl">
                    <a:srgbClr val="000000">
                      <a:alpha val="43137"/>
                    </a:srgbClr>
                  </a:outerShdw>
                </a:effectLst>
                <a:latin typeface="Arial Black" panose="020B0A04020102020204" pitchFamily="34" charset="0"/>
              </a:rPr>
              <a:t>More Effective and Widespread Green Infrastructure </a:t>
            </a:r>
          </a:p>
          <a:p>
            <a:pPr eaLnBrk="1" hangingPunct="1">
              <a:defRPr/>
            </a:pPr>
            <a:r>
              <a:rPr lang="en-US" sz="3200" dirty="0" smtClean="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3600" b="1" i="1" dirty="0">
                <a:solidFill>
                  <a:prstClr val="white"/>
                </a:solidFill>
                <a:effectLst/>
                <a:latin typeface="Arial Black" panose="020B0A04020102020204" pitchFamily="34" charset="0"/>
              </a:rPr>
              <a:t/>
            </a:r>
            <a:br>
              <a:rPr lang="en-US" sz="3600" b="1" i="1" dirty="0">
                <a:solidFill>
                  <a:prstClr val="white"/>
                </a:solidFill>
                <a:effectLst/>
                <a:latin typeface="Arial Black" panose="020B0A04020102020204" pitchFamily="34" charset="0"/>
              </a:rPr>
            </a:br>
            <a:endParaRPr lang="en-US" sz="3600" b="1" i="1" dirty="0">
              <a:solidFill>
                <a:prstClr val="white"/>
              </a:solidFill>
              <a:effectLst/>
              <a:latin typeface="Arial Black" panose="020B0A04020102020204" pitchFamily="34" charset="0"/>
            </a:endParaRPr>
          </a:p>
        </p:txBody>
      </p:sp>
      <p:sp>
        <p:nvSpPr>
          <p:cNvPr id="3" name="Rectangle 5"/>
          <p:cNvSpPr>
            <a:spLocks noChangeArrowheads="1"/>
          </p:cNvSpPr>
          <p:nvPr/>
        </p:nvSpPr>
        <p:spPr bwMode="auto">
          <a:xfrm>
            <a:off x="2080261" y="5562600"/>
            <a:ext cx="842490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en-US" b="1" i="1" dirty="0">
                <a:solidFill>
                  <a:prstClr val="white"/>
                </a:solidFill>
                <a:latin typeface="Arial Black" pitchFamily="34" charset="0"/>
              </a:rPr>
              <a:t>                   </a:t>
            </a:r>
            <a:endParaRPr lang="en-US" sz="2400" dirty="0">
              <a:solidFill>
                <a:prstClr val="white"/>
              </a:solidFill>
              <a:latin typeface="Arial Black" pitchFamily="34" charset="0"/>
            </a:endParaRPr>
          </a:p>
        </p:txBody>
      </p:sp>
      <p:sp>
        <p:nvSpPr>
          <p:cNvPr id="4" name="TextBox 3"/>
          <p:cNvSpPr txBox="1"/>
          <p:nvPr/>
        </p:nvSpPr>
        <p:spPr>
          <a:xfrm>
            <a:off x="-1497675" y="6244795"/>
            <a:ext cx="11966263" cy="461665"/>
          </a:xfrm>
          <a:prstGeom prst="rect">
            <a:avLst/>
          </a:prstGeom>
          <a:noFill/>
        </p:spPr>
        <p:txBody>
          <a:bodyPr wrap="square" rtlCol="0">
            <a:spAutoFit/>
          </a:bodyPr>
          <a:lstStyle/>
          <a:p>
            <a:pPr algn="ctr"/>
            <a:r>
              <a:rPr lang="en-US" sz="2000" dirty="0">
                <a:solidFill>
                  <a:srgbClr val="FFFF00"/>
                </a:solidFill>
                <a:latin typeface="Arial Black" panose="020B0A04020102020204" pitchFamily="34" charset="0"/>
              </a:rPr>
              <a:t>             </a:t>
            </a:r>
            <a:r>
              <a:rPr lang="en-US" sz="2000" dirty="0" smtClean="0">
                <a:solidFill>
                  <a:srgbClr val="FFFF00"/>
                </a:solidFill>
                <a:latin typeface="Arial Black" panose="020B0A04020102020204" pitchFamily="34" charset="0"/>
              </a:rPr>
              <a:t>                             </a:t>
            </a:r>
            <a:r>
              <a:rPr lang="en-US" sz="2400" dirty="0" smtClean="0">
                <a:effectLst>
                  <a:outerShdw blurRad="38100" dist="38100" dir="2700000" algn="tl">
                    <a:srgbClr val="000000">
                      <a:alpha val="43137"/>
                    </a:srgbClr>
                  </a:outerShdw>
                </a:effectLst>
                <a:latin typeface="Arial Black" panose="020B0A04020102020204" pitchFamily="34" charset="0"/>
              </a:rPr>
              <a:t>Scott Altenhoff –</a:t>
            </a:r>
            <a:r>
              <a:rPr lang="en-US" sz="2400" dirty="0" smtClean="0">
                <a:solidFill>
                  <a:srgbClr val="FFFF00"/>
                </a:solidFill>
                <a:effectLst>
                  <a:outerShdw blurRad="38100" dist="38100" dir="2700000" algn="tl">
                    <a:srgbClr val="000000">
                      <a:alpha val="43137"/>
                    </a:srgbClr>
                  </a:outerShdw>
                </a:effectLst>
                <a:latin typeface="Arial Black" panose="020B0A04020102020204" pitchFamily="34" charset="0"/>
              </a:rPr>
              <a:t> City of Eugene </a:t>
            </a:r>
            <a:r>
              <a:rPr lang="en-US" sz="2400" dirty="0" smtClean="0">
                <a:effectLst>
                  <a:outerShdw blurRad="38100" dist="38100" dir="2700000" algn="tl">
                    <a:srgbClr val="000000">
                      <a:alpha val="43137"/>
                    </a:srgbClr>
                  </a:outerShdw>
                </a:effectLst>
                <a:latin typeface="Arial Black" panose="020B0A04020102020204" pitchFamily="34" charset="0"/>
              </a:rPr>
              <a:t>– Urban Forestry</a:t>
            </a:r>
            <a:r>
              <a:rPr lang="en-US" sz="2400" dirty="0" smtClean="0">
                <a:solidFill>
                  <a:srgbClr val="FFFF00"/>
                </a:solidFill>
                <a:effectLst>
                  <a:outerShdw blurRad="38100" dist="38100" dir="2700000" algn="tl">
                    <a:srgbClr val="000000">
                      <a:alpha val="43137"/>
                    </a:srgbClr>
                  </a:outerShdw>
                </a:effectLst>
                <a:latin typeface="Arial Black" panose="020B0A04020102020204" pitchFamily="34" charset="0"/>
              </a:rPr>
              <a:t>  </a:t>
            </a:r>
            <a:endParaRPr lang="en-US" sz="2400"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995" y="6112188"/>
            <a:ext cx="1624362" cy="566397"/>
          </a:xfrm>
          <a:prstGeom prst="rect">
            <a:avLst/>
          </a:prstGeom>
          <a:ln w="38100" cap="sq">
            <a:solidFill>
              <a:schemeClr val="tx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5" name="Picture 4"/>
          <p:cNvPicPr>
            <a:picLocks noChangeAspect="1"/>
          </p:cNvPicPr>
          <p:nvPr/>
        </p:nvPicPr>
        <p:blipFill>
          <a:blip r:embed="rId4"/>
          <a:stretch>
            <a:fillRect/>
          </a:stretch>
        </p:blipFill>
        <p:spPr>
          <a:xfrm>
            <a:off x="2008137" y="1514129"/>
            <a:ext cx="8452020" cy="4717361"/>
          </a:xfrm>
          <a:prstGeom prst="rect">
            <a:avLst/>
          </a:prstGeom>
        </p:spPr>
      </p:pic>
      <p:sp>
        <p:nvSpPr>
          <p:cNvPr id="6" name="TextBox 5"/>
          <p:cNvSpPr txBox="1"/>
          <p:nvPr/>
        </p:nvSpPr>
        <p:spPr>
          <a:xfrm>
            <a:off x="9124951" y="6019800"/>
            <a:ext cx="1335206" cy="215444"/>
          </a:xfrm>
          <a:prstGeom prst="rect">
            <a:avLst/>
          </a:prstGeom>
          <a:noFill/>
        </p:spPr>
        <p:txBody>
          <a:bodyPr wrap="square" rtlCol="0">
            <a:spAutoFit/>
          </a:bodyPr>
          <a:lstStyle/>
          <a:p>
            <a:r>
              <a:rPr lang="en-US" sz="800" i="1" dirty="0" smtClean="0">
                <a:solidFill>
                  <a:schemeClr val="bg1"/>
                </a:solidFill>
                <a:latin typeface="Arial" panose="020B0604020202020204" pitchFamily="34" charset="0"/>
                <a:cs typeface="Arial" panose="020B0604020202020204" pitchFamily="34" charset="0"/>
              </a:rPr>
              <a:t>Credit: SERA Architects</a:t>
            </a:r>
            <a:endParaRPr lang="en-US" sz="8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803000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0561" y="270395"/>
            <a:ext cx="9304704" cy="646331"/>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latin typeface="Arial Black" panose="020B0A04020102020204" pitchFamily="34" charset="0"/>
              </a:rPr>
              <a:t>What is Green Infrastructure?   </a:t>
            </a:r>
            <a:endParaRPr lang="en-US" sz="36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
        <p:nvSpPr>
          <p:cNvPr id="3" name="Rectangle 2"/>
          <p:cNvSpPr/>
          <p:nvPr/>
        </p:nvSpPr>
        <p:spPr>
          <a:xfrm>
            <a:off x="429846" y="1701556"/>
            <a:ext cx="11217534" cy="1569660"/>
          </a:xfrm>
          <a:prstGeom prst="rect">
            <a:avLst/>
          </a:prstGeom>
        </p:spPr>
        <p:txBody>
          <a:bodyPr wrap="square">
            <a:spAutoFit/>
          </a:bodyPr>
          <a:lstStyle/>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sp>
        <p:nvSpPr>
          <p:cNvPr id="4" name="Rectangle 3"/>
          <p:cNvSpPr/>
          <p:nvPr/>
        </p:nvSpPr>
        <p:spPr>
          <a:xfrm>
            <a:off x="1255990" y="1701556"/>
            <a:ext cx="10279517" cy="461665"/>
          </a:xfrm>
          <a:prstGeom prst="rect">
            <a:avLst/>
          </a:prstGeom>
        </p:spPr>
        <p:txBody>
          <a:bodyPr wrap="square">
            <a:spAutoFit/>
          </a:bodyPr>
          <a:lstStyle/>
          <a:p>
            <a:r>
              <a:rPr lang="en-US" sz="2400" b="1" dirty="0" smtClean="0">
                <a:solidFill>
                  <a:srgbClr val="FFFFFF"/>
                </a:solidFill>
                <a:effectLst>
                  <a:outerShdw blurRad="38100" dist="38100" dir="2700000" algn="tl">
                    <a:srgbClr val="000000">
                      <a:alpha val="43137"/>
                    </a:srgbClr>
                  </a:outerShdw>
                </a:effectLst>
                <a:latin typeface="Arial"/>
              </a:rPr>
              <a:t> </a:t>
            </a:r>
            <a:endParaRPr lang="en-US" dirty="0"/>
          </a:p>
        </p:txBody>
      </p:sp>
      <p:sp>
        <p:nvSpPr>
          <p:cNvPr id="5" name="Rectangle 4"/>
          <p:cNvSpPr/>
          <p:nvPr/>
        </p:nvSpPr>
        <p:spPr>
          <a:xfrm>
            <a:off x="941941" y="1643219"/>
            <a:ext cx="269626" cy="461665"/>
          </a:xfrm>
          <a:prstGeom prst="rect">
            <a:avLst/>
          </a:prstGeom>
        </p:spPr>
        <p:txBody>
          <a:bodyPr wrap="none">
            <a:spAutoFit/>
          </a:bodyPr>
          <a:lstStyle/>
          <a:p>
            <a:r>
              <a:rPr lang="en-US" sz="2400" b="1" dirty="0" smtClean="0">
                <a:solidFill>
                  <a:srgbClr val="FFFFFF"/>
                </a:solidFill>
                <a:effectLst>
                  <a:outerShdw blurRad="38100" dist="38100" dir="2700000" algn="tl">
                    <a:srgbClr val="000000">
                      <a:alpha val="43137"/>
                    </a:srgbClr>
                  </a:outerShdw>
                </a:effectLst>
                <a:latin typeface="Arial"/>
              </a:rPr>
              <a:t> </a:t>
            </a:r>
            <a:endParaRPr lang="en-US" dirty="0"/>
          </a:p>
        </p:txBody>
      </p:sp>
      <p:sp>
        <p:nvSpPr>
          <p:cNvPr id="7" name="Rectangle 6"/>
          <p:cNvSpPr/>
          <p:nvPr/>
        </p:nvSpPr>
        <p:spPr>
          <a:xfrm>
            <a:off x="257175" y="831182"/>
            <a:ext cx="12011025" cy="5534207"/>
          </a:xfrm>
          <a:prstGeom prst="rect">
            <a:avLst/>
          </a:prstGeom>
        </p:spPr>
        <p:txBody>
          <a:bodyPr wrap="square">
            <a:spAutoFit/>
          </a:bodyPr>
          <a:lstStyle/>
          <a:p>
            <a:pPr marL="25400" marR="33655">
              <a:lnSpc>
                <a:spcPct val="104000"/>
              </a:lnSpc>
              <a:spcBef>
                <a:spcPts val="330"/>
              </a:spcBef>
              <a:spcAft>
                <a:spcPts val="0"/>
              </a:spcAft>
            </a:pPr>
            <a:endParaRPr lang="en-US" sz="2200" dirty="0">
              <a:latin typeface="Arial Black" panose="020B0A04020102020204" pitchFamily="34" charset="0"/>
              <a:ea typeface="Times New Roman" panose="02020603050405020304" pitchFamily="18" charset="0"/>
              <a:cs typeface="Arial" panose="020B0604020202020204" pitchFamily="34" charset="0"/>
            </a:endParaRPr>
          </a:p>
          <a:p>
            <a:pPr marL="25400" marR="33655">
              <a:lnSpc>
                <a:spcPct val="104000"/>
              </a:lnSpc>
              <a:spcBef>
                <a:spcPts val="330"/>
              </a:spcBef>
              <a:spcAft>
                <a:spcPts val="0"/>
              </a:spcAft>
            </a:pPr>
            <a:r>
              <a:rPr lang="en-US" sz="2400" dirty="0" smtClean="0">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cs typeface="Arial" panose="020B0604020202020204" pitchFamily="34" charset="0"/>
              </a:rPr>
              <a:t>“Green infrastructure is not limited to a particular type of technology  or feature doing a specific job; </a:t>
            </a:r>
          </a:p>
          <a:p>
            <a:pPr marL="25400" marR="33655">
              <a:lnSpc>
                <a:spcPct val="104000"/>
              </a:lnSpc>
              <a:spcBef>
                <a:spcPts val="330"/>
              </a:spcBef>
              <a:spcAft>
                <a:spcPts val="0"/>
              </a:spcAft>
            </a:pPr>
            <a:endParaRPr lang="en-US" sz="2400" dirty="0">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cs typeface="Arial" panose="020B0604020202020204" pitchFamily="34" charset="0"/>
            </a:endParaRPr>
          </a:p>
          <a:p>
            <a:pPr marL="25400" marR="33655">
              <a:lnSpc>
                <a:spcPct val="104000"/>
              </a:lnSpc>
              <a:spcBef>
                <a:spcPts val="330"/>
              </a:spcBef>
              <a:spcAft>
                <a:spcPts val="0"/>
              </a:spcAft>
            </a:pPr>
            <a:r>
              <a:rPr lang="en-US" sz="2400" dirty="0" smtClean="0">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cs typeface="Arial" panose="020B0604020202020204" pitchFamily="34" charset="0"/>
              </a:rPr>
              <a:t>it’s the result of a wide network of  institutions,  organizations,  agencies, businesses, and citizens bringing ecosystem services back into planning and development. </a:t>
            </a:r>
          </a:p>
          <a:p>
            <a:pPr marL="25400" marR="33655">
              <a:lnSpc>
                <a:spcPct val="104000"/>
              </a:lnSpc>
              <a:spcBef>
                <a:spcPts val="330"/>
              </a:spcBef>
              <a:spcAft>
                <a:spcPts val="0"/>
              </a:spcAft>
            </a:pPr>
            <a:endParaRPr lang="en-US" sz="2400" dirty="0">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cs typeface="Arial" panose="020B0604020202020204" pitchFamily="34" charset="0"/>
            </a:endParaRPr>
          </a:p>
          <a:p>
            <a:pPr marL="25400" marR="33655">
              <a:lnSpc>
                <a:spcPct val="104000"/>
              </a:lnSpc>
              <a:spcBef>
                <a:spcPts val="330"/>
              </a:spcBef>
              <a:spcAft>
                <a:spcPts val="0"/>
              </a:spcAft>
            </a:pPr>
            <a:r>
              <a:rPr lang="en-US" sz="2400" dirty="0" smtClean="0">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cs typeface="Arial" panose="020B0604020202020204" pitchFamily="34" charset="0"/>
              </a:rPr>
              <a:t>It’s ultimately about  </a:t>
            </a:r>
            <a:r>
              <a:rPr lang="en-US" sz="2400" dirty="0" smtClean="0">
                <a:solidFill>
                  <a:srgbClr val="FFFF00"/>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cs typeface="Arial" panose="020B0604020202020204" pitchFamily="34" charset="0"/>
              </a:rPr>
              <a:t>people</a:t>
            </a:r>
            <a:r>
              <a:rPr lang="en-US" sz="2400" dirty="0" smtClean="0">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cs typeface="Arial" panose="020B0604020202020204" pitchFamily="34" charset="0"/>
              </a:rPr>
              <a:t> and </a:t>
            </a:r>
            <a:r>
              <a:rPr lang="en-US" sz="2400" dirty="0" smtClean="0">
                <a:solidFill>
                  <a:srgbClr val="FFFF00"/>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cs typeface="Arial" panose="020B0604020202020204" pitchFamily="34" charset="0"/>
              </a:rPr>
              <a:t>organizations</a:t>
            </a:r>
            <a:r>
              <a:rPr lang="en-US" sz="2400" dirty="0" smtClean="0">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cs typeface="Arial" panose="020B0604020202020204" pitchFamily="34" charset="0"/>
              </a:rPr>
              <a:t> making that choice.” </a:t>
            </a:r>
          </a:p>
          <a:p>
            <a:pPr marL="25400" marR="33655">
              <a:lnSpc>
                <a:spcPct val="104000"/>
              </a:lnSpc>
              <a:spcBef>
                <a:spcPts val="330"/>
              </a:spcBef>
              <a:spcAft>
                <a:spcPts val="0"/>
              </a:spcAft>
            </a:pPr>
            <a:endParaRPr lang="en-US" sz="2200" dirty="0" smtClean="0">
              <a:effectLst/>
              <a:latin typeface="Arial Black" panose="020B0A04020102020204" pitchFamily="34" charset="0"/>
              <a:ea typeface="Times New Roman" panose="02020603050405020304" pitchFamily="18" charset="0"/>
              <a:cs typeface="Arial" panose="020B0604020202020204" pitchFamily="34" charset="0"/>
            </a:endParaRPr>
          </a:p>
          <a:p>
            <a:pPr marL="25400" marR="33655">
              <a:lnSpc>
                <a:spcPct val="104000"/>
              </a:lnSpc>
              <a:spcBef>
                <a:spcPts val="330"/>
              </a:spcBef>
              <a:spcAft>
                <a:spcPts val="0"/>
              </a:spcAft>
            </a:pPr>
            <a:endParaRPr lang="en-US" sz="2200" dirty="0" smtClean="0">
              <a:effectLst/>
              <a:latin typeface="Arial Black" panose="020B0A04020102020204" pitchFamily="34" charset="0"/>
              <a:ea typeface="Times New Roman" panose="02020603050405020304" pitchFamily="18" charset="0"/>
              <a:cs typeface="Arial" panose="020B0604020202020204" pitchFamily="34" charset="0"/>
            </a:endParaRPr>
          </a:p>
          <a:p>
            <a:pPr marL="25400" marR="33655" lvl="0">
              <a:lnSpc>
                <a:spcPct val="104000"/>
              </a:lnSpc>
              <a:spcBef>
                <a:spcPts val="330"/>
              </a:spcBef>
            </a:pPr>
            <a:r>
              <a:rPr lang="en-US"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Greening the Grey: An Institutional Analysis of Green Infrastructure for Sustainable Development in the US</a:t>
            </a:r>
            <a:endParaRPr lang="en-US"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p>
            <a:pPr marL="25400" marR="33655" lvl="0">
              <a:lnSpc>
                <a:spcPct val="104000"/>
              </a:lnSpc>
              <a:spcBef>
                <a:spcPts val="330"/>
              </a:spcBef>
            </a:pPr>
            <a:endParaRPr lang="en-US" b="1" dirty="0">
              <a:solidFill>
                <a:prstClr val="white"/>
              </a:solidFill>
              <a:latin typeface="Arial Black" panose="020B0A04020102020204" pitchFamily="34" charset="0"/>
              <a:ea typeface="Times New Roman" panose="02020603050405020304" pitchFamily="18" charset="0"/>
              <a:cs typeface="Times New Roman" panose="02020603050405020304" pitchFamily="18" charset="0"/>
            </a:endParaRPr>
          </a:p>
          <a:p>
            <a:pPr marL="25400" marR="33655">
              <a:lnSpc>
                <a:spcPct val="104000"/>
              </a:lnSpc>
              <a:spcBef>
                <a:spcPts val="330"/>
              </a:spcBef>
              <a:spcAft>
                <a:spcPts val="0"/>
              </a:spcAft>
            </a:pPr>
            <a:endParaRPr lang="en-US" sz="2200" dirty="0">
              <a:latin typeface="Arial Black" panose="020B0A040201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005211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9846" y="1701556"/>
            <a:ext cx="11217534" cy="1569660"/>
          </a:xfrm>
          <a:prstGeom prst="rect">
            <a:avLst/>
          </a:prstGeom>
        </p:spPr>
        <p:txBody>
          <a:bodyPr wrap="square">
            <a:spAutoFit/>
          </a:bodyPr>
          <a:lstStyle/>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sp>
        <p:nvSpPr>
          <p:cNvPr id="4" name="Rectangle 3"/>
          <p:cNvSpPr/>
          <p:nvPr/>
        </p:nvSpPr>
        <p:spPr>
          <a:xfrm>
            <a:off x="1255990" y="1701556"/>
            <a:ext cx="10279517" cy="461665"/>
          </a:xfrm>
          <a:prstGeom prst="rect">
            <a:avLst/>
          </a:prstGeom>
        </p:spPr>
        <p:txBody>
          <a:bodyPr wrap="square">
            <a:spAutoFit/>
          </a:bodyPr>
          <a:lstStyle/>
          <a:p>
            <a:r>
              <a:rPr lang="en-US" sz="2400" b="1" dirty="0" smtClean="0">
                <a:solidFill>
                  <a:srgbClr val="FFFFFF"/>
                </a:solidFill>
                <a:effectLst>
                  <a:outerShdw blurRad="38100" dist="38100" dir="2700000" algn="tl">
                    <a:srgbClr val="000000">
                      <a:alpha val="43137"/>
                    </a:srgbClr>
                  </a:outerShdw>
                </a:effectLst>
                <a:latin typeface="Arial"/>
              </a:rPr>
              <a:t> </a:t>
            </a:r>
            <a:endParaRPr lang="en-US" dirty="0"/>
          </a:p>
        </p:txBody>
      </p:sp>
      <p:sp>
        <p:nvSpPr>
          <p:cNvPr id="5" name="Rectangle 4"/>
          <p:cNvSpPr/>
          <p:nvPr/>
        </p:nvSpPr>
        <p:spPr>
          <a:xfrm>
            <a:off x="941941" y="1643219"/>
            <a:ext cx="269626" cy="461665"/>
          </a:xfrm>
          <a:prstGeom prst="rect">
            <a:avLst/>
          </a:prstGeom>
        </p:spPr>
        <p:txBody>
          <a:bodyPr wrap="none">
            <a:spAutoFit/>
          </a:bodyPr>
          <a:lstStyle/>
          <a:p>
            <a:r>
              <a:rPr lang="en-US" sz="2400" b="1" dirty="0" smtClean="0">
                <a:solidFill>
                  <a:srgbClr val="FFFFFF"/>
                </a:solidFill>
                <a:effectLst>
                  <a:outerShdw blurRad="38100" dist="38100" dir="2700000" algn="tl">
                    <a:srgbClr val="000000">
                      <a:alpha val="43137"/>
                    </a:srgbClr>
                  </a:outerShdw>
                </a:effectLst>
                <a:latin typeface="Arial"/>
              </a:rPr>
              <a:t> </a:t>
            </a:r>
            <a:endParaRPr lang="en-US" dirty="0"/>
          </a:p>
        </p:txBody>
      </p:sp>
      <p:sp>
        <p:nvSpPr>
          <p:cNvPr id="7" name="Rectangle 6"/>
          <p:cNvSpPr/>
          <p:nvPr/>
        </p:nvSpPr>
        <p:spPr>
          <a:xfrm>
            <a:off x="257175" y="831182"/>
            <a:ext cx="12011025" cy="834972"/>
          </a:xfrm>
          <a:prstGeom prst="rect">
            <a:avLst/>
          </a:prstGeom>
        </p:spPr>
        <p:txBody>
          <a:bodyPr wrap="square">
            <a:spAutoFit/>
          </a:bodyPr>
          <a:lstStyle/>
          <a:p>
            <a:pPr marL="25400" marR="33655">
              <a:lnSpc>
                <a:spcPct val="104000"/>
              </a:lnSpc>
              <a:spcBef>
                <a:spcPts val="330"/>
              </a:spcBef>
              <a:spcAft>
                <a:spcPts val="0"/>
              </a:spcAft>
            </a:pPr>
            <a:endParaRPr lang="en-US" sz="2200" dirty="0">
              <a:latin typeface="Arial Black" panose="020B0A04020102020204" pitchFamily="34" charset="0"/>
              <a:ea typeface="Times New Roman" panose="02020603050405020304" pitchFamily="18" charset="0"/>
              <a:cs typeface="Arial" panose="020B0604020202020204" pitchFamily="34" charset="0"/>
            </a:endParaRPr>
          </a:p>
          <a:p>
            <a:pPr marL="25400" marR="33655">
              <a:lnSpc>
                <a:spcPct val="104000"/>
              </a:lnSpc>
              <a:spcBef>
                <a:spcPts val="330"/>
              </a:spcBef>
              <a:spcAft>
                <a:spcPts val="0"/>
              </a:spcAft>
            </a:pPr>
            <a:endParaRPr lang="en-US" sz="2200" dirty="0">
              <a:latin typeface="Arial Black" panose="020B0A04020102020204" pitchFamily="34" charset="0"/>
              <a:ea typeface="Times New Roman" panose="02020603050405020304" pitchFamily="18" charset="0"/>
              <a:cs typeface="Arial" panose="020B0604020202020204" pitchFamily="34" charset="0"/>
            </a:endParaRPr>
          </a:p>
        </p:txBody>
      </p:sp>
      <p:pic>
        <p:nvPicPr>
          <p:cNvPr id="11" name="Picture 10"/>
          <p:cNvPicPr>
            <a:picLocks noChangeAspect="1"/>
          </p:cNvPicPr>
          <p:nvPr/>
        </p:nvPicPr>
        <p:blipFill>
          <a:blip r:embed="rId3"/>
          <a:stretch>
            <a:fillRect/>
          </a:stretch>
        </p:blipFill>
        <p:spPr>
          <a:xfrm>
            <a:off x="429846" y="151611"/>
            <a:ext cx="3940960" cy="2559890"/>
          </a:xfrm>
          <a:prstGeom prst="rect">
            <a:avLst/>
          </a:prstGeom>
          <a:ln w="19050" cap="sq">
            <a:solidFill>
              <a:schemeClr val="tx1"/>
            </a:solidFill>
            <a:miter lim="800000"/>
          </a:ln>
          <a:effectLst>
            <a:outerShdw blurRad="57150" dist="50800" dir="2700000" algn="tl" rotWithShape="0">
              <a:srgbClr val="000000">
                <a:alpha val="40000"/>
              </a:srgbClr>
            </a:outerShdw>
          </a:effectLst>
        </p:spPr>
      </p:pic>
      <p:pic>
        <p:nvPicPr>
          <p:cNvPr id="12" name="Picture 11"/>
          <p:cNvPicPr>
            <a:picLocks noChangeAspect="1"/>
          </p:cNvPicPr>
          <p:nvPr/>
        </p:nvPicPr>
        <p:blipFill rotWithShape="1">
          <a:blip r:embed="rId4"/>
          <a:srcRect t="4670"/>
          <a:stretch/>
        </p:blipFill>
        <p:spPr>
          <a:xfrm>
            <a:off x="5838274" y="2888952"/>
            <a:ext cx="6013775" cy="3763286"/>
          </a:xfrm>
          <a:prstGeom prst="rect">
            <a:avLst/>
          </a:prstGeom>
          <a:ln w="19050" cap="sq">
            <a:solidFill>
              <a:schemeClr val="tx1"/>
            </a:solidFill>
            <a:miter lim="800000"/>
          </a:ln>
          <a:effectLst>
            <a:outerShdw blurRad="57150" dist="50800" dir="2700000" algn="tl" rotWithShape="0">
              <a:srgbClr val="000000">
                <a:alpha val="40000"/>
              </a:srgbClr>
            </a:outerShdw>
          </a:effectLst>
        </p:spPr>
      </p:pic>
      <p:pic>
        <p:nvPicPr>
          <p:cNvPr id="6" name="Picture 5"/>
          <p:cNvPicPr>
            <a:picLocks noChangeAspect="1"/>
          </p:cNvPicPr>
          <p:nvPr/>
        </p:nvPicPr>
        <p:blipFill rotWithShape="1">
          <a:blip r:embed="rId5"/>
          <a:srcRect r="29134" b="4751"/>
          <a:stretch/>
        </p:blipFill>
        <p:spPr>
          <a:xfrm>
            <a:off x="8533333" y="177063"/>
            <a:ext cx="3288282" cy="2508987"/>
          </a:xfrm>
          <a:prstGeom prst="rect">
            <a:avLst/>
          </a:prstGeom>
          <a:ln w="19050" cap="sq">
            <a:solidFill>
              <a:schemeClr val="tx1"/>
            </a:solidFill>
            <a:miter lim="800000"/>
          </a:ln>
          <a:effectLst>
            <a:outerShdw blurRad="57150" dist="50800" dir="2700000" algn="tl" rotWithShape="0">
              <a:srgbClr val="000000">
                <a:alpha val="40000"/>
              </a:srgbClr>
            </a:outerShdw>
          </a:effectLst>
        </p:spPr>
      </p:pic>
      <p:pic>
        <p:nvPicPr>
          <p:cNvPr id="9" name="Picture 8"/>
          <p:cNvPicPr>
            <a:picLocks noChangeAspect="1"/>
          </p:cNvPicPr>
          <p:nvPr/>
        </p:nvPicPr>
        <p:blipFill>
          <a:blip r:embed="rId6"/>
          <a:stretch>
            <a:fillRect/>
          </a:stretch>
        </p:blipFill>
        <p:spPr>
          <a:xfrm>
            <a:off x="429846" y="2879426"/>
            <a:ext cx="5108478" cy="3763286"/>
          </a:xfrm>
          <a:prstGeom prst="rect">
            <a:avLst/>
          </a:prstGeom>
          <a:ln w="19050" cap="sq">
            <a:solidFill>
              <a:schemeClr val="tx1"/>
            </a:solidFill>
            <a:miter lim="800000"/>
          </a:ln>
          <a:effectLst>
            <a:outerShdw blurRad="57150" dist="50800" dir="2700000" algn="tl" rotWithShape="0">
              <a:srgbClr val="000000">
                <a:alpha val="40000"/>
              </a:srgbClr>
            </a:outerShdw>
          </a:effectLst>
        </p:spPr>
      </p:pic>
      <p:pic>
        <p:nvPicPr>
          <p:cNvPr id="10" name="Picture 9"/>
          <p:cNvPicPr>
            <a:picLocks noChangeAspect="1"/>
          </p:cNvPicPr>
          <p:nvPr/>
        </p:nvPicPr>
        <p:blipFill rotWithShape="1">
          <a:blip r:embed="rId7"/>
          <a:srcRect l="363" t="403" r="1422" b="158"/>
          <a:stretch/>
        </p:blipFill>
        <p:spPr>
          <a:xfrm>
            <a:off x="4752998" y="219579"/>
            <a:ext cx="3438525" cy="2475996"/>
          </a:xfrm>
          <a:prstGeom prst="rect">
            <a:avLst/>
          </a:prstGeom>
          <a:ln w="19050" cap="sq">
            <a:solidFill>
              <a:schemeClr val="tx1"/>
            </a:solidFill>
            <a:miter lim="800000"/>
          </a:ln>
          <a:effectLst>
            <a:outerShdw blurRad="57150" dist="50800" dir="2700000" algn="tl" rotWithShape="0">
              <a:srgbClr val="000000">
                <a:alpha val="40000"/>
              </a:srgbClr>
            </a:outerShdw>
          </a:effectLst>
        </p:spPr>
      </p:pic>
      <p:sp>
        <p:nvSpPr>
          <p:cNvPr id="2" name="Rectangle 1"/>
          <p:cNvSpPr/>
          <p:nvPr/>
        </p:nvSpPr>
        <p:spPr>
          <a:xfrm>
            <a:off x="9461651" y="6421406"/>
            <a:ext cx="2390398" cy="230832"/>
          </a:xfrm>
          <a:prstGeom prst="rect">
            <a:avLst/>
          </a:prstGeom>
        </p:spPr>
        <p:txBody>
          <a:bodyPr wrap="none">
            <a:spAutoFit/>
          </a:bodyPr>
          <a:lstStyle/>
          <a:p>
            <a:pPr lvl="0"/>
            <a:r>
              <a:rPr lang="en-US" sz="900" i="1" dirty="0">
                <a:solidFill>
                  <a:prstClr val="white">
                    <a:lumMod val="85000"/>
                  </a:prstClr>
                </a:solidFill>
                <a:effectLst>
                  <a:outerShdw blurRad="38100" dist="38100" dir="2700000" algn="tl">
                    <a:srgbClr val="000000">
                      <a:alpha val="43137"/>
                    </a:srgbClr>
                  </a:outerShdw>
                </a:effectLst>
                <a:latin typeface="Arial Black" panose="020B0A04020102020204" pitchFamily="34" charset="0"/>
              </a:rPr>
              <a:t>Photo: Eugene Parks &amp;Open Space</a:t>
            </a:r>
          </a:p>
        </p:txBody>
      </p:sp>
      <p:sp>
        <p:nvSpPr>
          <p:cNvPr id="8" name="Rectangle 7"/>
          <p:cNvSpPr/>
          <p:nvPr/>
        </p:nvSpPr>
        <p:spPr>
          <a:xfrm>
            <a:off x="8573715" y="2481033"/>
            <a:ext cx="1653017" cy="230832"/>
          </a:xfrm>
          <a:prstGeom prst="rect">
            <a:avLst/>
          </a:prstGeom>
        </p:spPr>
        <p:txBody>
          <a:bodyPr wrap="none">
            <a:spAutoFit/>
          </a:bodyPr>
          <a:lstStyle/>
          <a:p>
            <a:pPr lvl="0"/>
            <a:r>
              <a:rPr lang="en-US" sz="900" i="1" dirty="0">
                <a:solidFill>
                  <a:prstClr val="white">
                    <a:lumMod val="85000"/>
                  </a:prstClr>
                </a:solidFill>
                <a:effectLst>
                  <a:outerShdw blurRad="38100" dist="38100" dir="2700000" algn="tl">
                    <a:srgbClr val="000000">
                      <a:alpha val="43137"/>
                    </a:srgbClr>
                  </a:outerShdw>
                </a:effectLst>
                <a:latin typeface="Arial Black" panose="020B0A04020102020204" pitchFamily="34" charset="0"/>
              </a:rPr>
              <a:t>Photo: </a:t>
            </a:r>
            <a:r>
              <a:rPr lang="en-US" sz="900" i="1" dirty="0" smtClean="0">
                <a:solidFill>
                  <a:prstClr val="white">
                    <a:lumMod val="85000"/>
                  </a:prstClr>
                </a:solidFill>
                <a:effectLst>
                  <a:outerShdw blurRad="38100" dist="38100" dir="2700000" algn="tl">
                    <a:srgbClr val="000000">
                      <a:alpha val="43137"/>
                    </a:srgbClr>
                  </a:outerShdw>
                </a:effectLst>
                <a:latin typeface="Arial Black" panose="020B0A04020102020204" pitchFamily="34" charset="0"/>
              </a:rPr>
              <a:t>Friends of Trees</a:t>
            </a:r>
            <a:endParaRPr lang="en-US" sz="900" i="1" dirty="0">
              <a:solidFill>
                <a:prstClr val="white">
                  <a:lumMod val="85000"/>
                </a:prstClr>
              </a:solidFill>
              <a:effectLst>
                <a:outerShdw blurRad="38100" dist="38100" dir="2700000" algn="tl">
                  <a:srgbClr val="000000">
                    <a:alpha val="43137"/>
                  </a:srgbClr>
                </a:outerShdw>
              </a:effectLst>
              <a:latin typeface="Arial Black" panose="020B0A04020102020204" pitchFamily="34" charset="0"/>
            </a:endParaRPr>
          </a:p>
        </p:txBody>
      </p:sp>
      <p:sp>
        <p:nvSpPr>
          <p:cNvPr id="13" name="Rectangle 12"/>
          <p:cNvSpPr/>
          <p:nvPr/>
        </p:nvSpPr>
        <p:spPr>
          <a:xfrm>
            <a:off x="6555551" y="2482854"/>
            <a:ext cx="1653017" cy="230832"/>
          </a:xfrm>
          <a:prstGeom prst="rect">
            <a:avLst/>
          </a:prstGeom>
        </p:spPr>
        <p:txBody>
          <a:bodyPr wrap="none">
            <a:spAutoFit/>
          </a:bodyPr>
          <a:lstStyle/>
          <a:p>
            <a:pPr lvl="0"/>
            <a:r>
              <a:rPr lang="en-US" sz="900" i="1" dirty="0">
                <a:solidFill>
                  <a:prstClr val="white">
                    <a:lumMod val="85000"/>
                  </a:prstClr>
                </a:solidFill>
                <a:effectLst>
                  <a:outerShdw blurRad="38100" dist="38100" dir="2700000" algn="tl">
                    <a:srgbClr val="000000">
                      <a:alpha val="43137"/>
                    </a:srgbClr>
                  </a:outerShdw>
                </a:effectLst>
                <a:latin typeface="Arial Black" panose="020B0A04020102020204" pitchFamily="34" charset="0"/>
              </a:rPr>
              <a:t>Photo: </a:t>
            </a:r>
            <a:r>
              <a:rPr lang="en-US" sz="900" i="1" dirty="0" smtClean="0">
                <a:solidFill>
                  <a:prstClr val="white">
                    <a:lumMod val="85000"/>
                  </a:prstClr>
                </a:solidFill>
                <a:effectLst>
                  <a:outerShdw blurRad="38100" dist="38100" dir="2700000" algn="tl">
                    <a:srgbClr val="000000">
                      <a:alpha val="43137"/>
                    </a:srgbClr>
                  </a:outerShdw>
                </a:effectLst>
                <a:latin typeface="Arial Black" panose="020B0A04020102020204" pitchFamily="34" charset="0"/>
              </a:rPr>
              <a:t>Friends of Trees</a:t>
            </a:r>
            <a:endParaRPr lang="en-US" sz="900" i="1" dirty="0">
              <a:solidFill>
                <a:prstClr val="white">
                  <a:lumMod val="85000"/>
                </a:prstClr>
              </a:solidFill>
              <a:effectLst>
                <a:outerShdw blurRad="38100" dist="38100" dir="2700000" algn="tl">
                  <a:srgbClr val="000000">
                    <a:alpha val="43137"/>
                  </a:srgbClr>
                </a:outerShdw>
              </a:effectLst>
              <a:latin typeface="Arial Black" panose="020B0A04020102020204" pitchFamily="34" charset="0"/>
            </a:endParaRPr>
          </a:p>
        </p:txBody>
      </p:sp>
      <p:pic>
        <p:nvPicPr>
          <p:cNvPr id="14" name="Picture 13"/>
          <p:cNvPicPr>
            <a:picLocks noChangeAspect="1"/>
          </p:cNvPicPr>
          <p:nvPr/>
        </p:nvPicPr>
        <p:blipFill>
          <a:blip r:embed="rId8"/>
          <a:stretch>
            <a:fillRect/>
          </a:stretch>
        </p:blipFill>
        <p:spPr>
          <a:xfrm>
            <a:off x="429846" y="6437696"/>
            <a:ext cx="1658256" cy="274344"/>
          </a:xfrm>
          <a:prstGeom prst="rect">
            <a:avLst/>
          </a:prstGeom>
        </p:spPr>
      </p:pic>
      <p:sp>
        <p:nvSpPr>
          <p:cNvPr id="16" name="Rectangle 15"/>
          <p:cNvSpPr/>
          <p:nvPr/>
        </p:nvSpPr>
        <p:spPr>
          <a:xfrm>
            <a:off x="2730980" y="2524159"/>
            <a:ext cx="1697901" cy="230832"/>
          </a:xfrm>
          <a:prstGeom prst="rect">
            <a:avLst/>
          </a:prstGeom>
        </p:spPr>
        <p:txBody>
          <a:bodyPr wrap="none">
            <a:spAutoFit/>
          </a:bodyPr>
          <a:lstStyle/>
          <a:p>
            <a:pPr lvl="0"/>
            <a:r>
              <a:rPr lang="en-US" sz="900" i="1" dirty="0">
                <a:solidFill>
                  <a:prstClr val="white">
                    <a:lumMod val="85000"/>
                  </a:prstClr>
                </a:solidFill>
                <a:effectLst>
                  <a:outerShdw blurRad="38100" dist="38100" dir="2700000" algn="tl">
                    <a:srgbClr val="000000">
                      <a:alpha val="43137"/>
                    </a:srgbClr>
                  </a:outerShdw>
                </a:effectLst>
                <a:latin typeface="Arial Black" panose="020B0A04020102020204" pitchFamily="34" charset="0"/>
              </a:rPr>
              <a:t>Photo</a:t>
            </a:r>
            <a:r>
              <a:rPr lang="en-US" sz="900" i="1" dirty="0" smtClean="0">
                <a:solidFill>
                  <a:prstClr val="white">
                    <a:lumMod val="85000"/>
                  </a:prstClr>
                </a:solidFill>
                <a:effectLst>
                  <a:outerShdw blurRad="38100" dist="38100" dir="2700000" algn="tl">
                    <a:srgbClr val="000000">
                      <a:alpha val="43137"/>
                    </a:srgbClr>
                  </a:outerShdw>
                </a:effectLst>
                <a:latin typeface="Arial Black" panose="020B0A04020102020204" pitchFamily="34" charset="0"/>
              </a:rPr>
              <a:t>: </a:t>
            </a:r>
            <a:r>
              <a:rPr lang="en-US" sz="900" i="1" dirty="0" err="1" smtClean="0">
                <a:solidFill>
                  <a:prstClr val="white">
                    <a:lumMod val="85000"/>
                  </a:prstClr>
                </a:solidFill>
                <a:effectLst>
                  <a:outerShdw blurRad="38100" dist="38100" dir="2700000" algn="tl">
                    <a:srgbClr val="000000">
                      <a:alpha val="43137"/>
                    </a:srgbClr>
                  </a:outerShdw>
                </a:effectLst>
                <a:latin typeface="Arial Black" panose="020B0A04020102020204" pitchFamily="34" charset="0"/>
              </a:rPr>
              <a:t>Worlfram</a:t>
            </a:r>
            <a:r>
              <a:rPr lang="en-US" sz="900" i="1" dirty="0" smtClean="0">
                <a:solidFill>
                  <a:prstClr val="white">
                    <a:lumMod val="85000"/>
                  </a:prstClr>
                </a:solidFill>
                <a:effectLst>
                  <a:outerShdw blurRad="38100" dist="38100" dir="2700000" algn="tl">
                    <a:srgbClr val="000000">
                      <a:alpha val="43137"/>
                    </a:srgbClr>
                  </a:outerShdw>
                </a:effectLst>
                <a:latin typeface="Arial Black" panose="020B0A04020102020204" pitchFamily="34" charset="0"/>
              </a:rPr>
              <a:t> Burner </a:t>
            </a:r>
            <a:endParaRPr lang="en-US" sz="900" i="1" dirty="0">
              <a:solidFill>
                <a:prstClr val="white">
                  <a:lumMod val="85000"/>
                </a:prstClr>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1482702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2475" y="1685925"/>
            <a:ext cx="11082474" cy="1938992"/>
          </a:xfrm>
          <a:prstGeom prst="rect">
            <a:avLst/>
          </a:prstGeom>
        </p:spPr>
        <p:txBody>
          <a:bodyPr wrap="square">
            <a:spAutoFit/>
          </a:bodyPr>
          <a:lstStyle/>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sp>
        <p:nvSpPr>
          <p:cNvPr id="7" name="Rectangle 6"/>
          <p:cNvSpPr/>
          <p:nvPr/>
        </p:nvSpPr>
        <p:spPr>
          <a:xfrm>
            <a:off x="537469" y="83691"/>
            <a:ext cx="11140870" cy="553998"/>
          </a:xfrm>
          <a:prstGeom prst="rect">
            <a:avLst/>
          </a:prstGeom>
        </p:spPr>
        <p:txBody>
          <a:bodyPr wrap="none">
            <a:spAutoFit/>
          </a:bodyPr>
          <a:lstStyle/>
          <a:p>
            <a:r>
              <a:rPr lang="en-US" sz="3000" b="1" dirty="0" smtClean="0">
                <a:solidFill>
                  <a:srgbClr val="FFFF00"/>
                </a:solidFill>
                <a:effectLst>
                  <a:outerShdw blurRad="38100" dist="38100" dir="2700000" algn="tl">
                    <a:srgbClr val="000000">
                      <a:alpha val="43137"/>
                    </a:srgbClr>
                  </a:outerShdw>
                </a:effectLst>
                <a:latin typeface="Arial Black" panose="020B0A04020102020204" pitchFamily="34" charset="0"/>
              </a:rPr>
              <a:t>A Prime Example of Green Infrastructure in Eugene </a:t>
            </a:r>
            <a:endParaRPr lang="en-US" sz="3000" dirty="0"/>
          </a:p>
        </p:txBody>
      </p:sp>
      <p:pic>
        <p:nvPicPr>
          <p:cNvPr id="2" name="Picture 1"/>
          <p:cNvPicPr>
            <a:picLocks noChangeAspect="1"/>
          </p:cNvPicPr>
          <p:nvPr/>
        </p:nvPicPr>
        <p:blipFill>
          <a:blip r:embed="rId3"/>
          <a:stretch>
            <a:fillRect/>
          </a:stretch>
        </p:blipFill>
        <p:spPr>
          <a:xfrm>
            <a:off x="752475" y="637689"/>
            <a:ext cx="10543469" cy="6014019"/>
          </a:xfrm>
          <a:prstGeom prst="rect">
            <a:avLst/>
          </a:prstGeom>
        </p:spPr>
      </p:pic>
      <p:sp>
        <p:nvSpPr>
          <p:cNvPr id="5" name="TextBox 4"/>
          <p:cNvSpPr txBox="1"/>
          <p:nvPr/>
        </p:nvSpPr>
        <p:spPr>
          <a:xfrm>
            <a:off x="832744" y="6275387"/>
            <a:ext cx="2474281" cy="230832"/>
          </a:xfrm>
          <a:prstGeom prst="rect">
            <a:avLst/>
          </a:prstGeom>
          <a:noFill/>
        </p:spPr>
        <p:txBody>
          <a:bodyPr wrap="square" rtlCol="0">
            <a:spAutoFit/>
          </a:bodyPr>
          <a:lstStyle/>
          <a:p>
            <a:r>
              <a:rPr lang="en-US" sz="9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Photo: Raptor Views Aerial Imaging</a:t>
            </a:r>
            <a:endParaRPr lang="en-US" sz="9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2059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2475" y="1685925"/>
            <a:ext cx="11082474" cy="1938992"/>
          </a:xfrm>
          <a:prstGeom prst="rect">
            <a:avLst/>
          </a:prstGeom>
        </p:spPr>
        <p:txBody>
          <a:bodyPr wrap="square">
            <a:spAutoFit/>
          </a:bodyPr>
          <a:lstStyle/>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1362" y="2094482"/>
            <a:ext cx="6723587" cy="4482391"/>
          </a:xfrm>
          <a:prstGeom prst="rect">
            <a:avLst/>
          </a:prstGeom>
          <a:noFill/>
          <a:ln w="19050">
            <a:solidFill>
              <a:schemeClr val="tx1"/>
            </a:solidFill>
          </a:ln>
        </p:spPr>
      </p:pic>
      <p:sp>
        <p:nvSpPr>
          <p:cNvPr id="5" name="TextBox 4"/>
          <p:cNvSpPr txBox="1"/>
          <p:nvPr/>
        </p:nvSpPr>
        <p:spPr>
          <a:xfrm>
            <a:off x="5136933" y="6355566"/>
            <a:ext cx="2474281" cy="230832"/>
          </a:xfrm>
          <a:prstGeom prst="rect">
            <a:avLst/>
          </a:prstGeom>
          <a:noFill/>
        </p:spPr>
        <p:txBody>
          <a:bodyPr wrap="square" rtlCol="0">
            <a:spAutoFit/>
          </a:bodyPr>
          <a:lstStyle/>
          <a:p>
            <a:r>
              <a:rPr lang="en-US" sz="900" i="1" dirty="0" smtClean="0">
                <a:solidFill>
                  <a:schemeClr val="tx1">
                    <a:lumMod val="65000"/>
                  </a:schemeClr>
                </a:solidFill>
                <a:effectLst>
                  <a:outerShdw blurRad="38100" dist="38100" dir="2700000" algn="tl">
                    <a:srgbClr val="000000">
                      <a:alpha val="43137"/>
                    </a:srgbClr>
                  </a:outerShdw>
                </a:effectLst>
                <a:latin typeface="Arial Black" panose="020B0A04020102020204" pitchFamily="34" charset="0"/>
              </a:rPr>
              <a:t>Photo by Rick Obst</a:t>
            </a:r>
            <a:endParaRPr lang="en-US" sz="900" i="1" dirty="0">
              <a:solidFill>
                <a:schemeClr val="tx1">
                  <a:lumMod val="65000"/>
                </a:schemeClr>
              </a:solidFill>
              <a:effectLst>
                <a:outerShdw blurRad="38100" dist="38100" dir="2700000" algn="tl">
                  <a:srgbClr val="000000">
                    <a:alpha val="43137"/>
                  </a:srgbClr>
                </a:outerShdw>
              </a:effectLst>
              <a:latin typeface="Arial Black" panose="020B0A04020102020204" pitchFamily="34" charset="0"/>
            </a:endParaRPr>
          </a:p>
        </p:txBody>
      </p:sp>
      <p:pic>
        <p:nvPicPr>
          <p:cNvPr id="6" name="Picture 5"/>
          <p:cNvPicPr>
            <a:picLocks noChangeAspect="1"/>
          </p:cNvPicPr>
          <p:nvPr/>
        </p:nvPicPr>
        <p:blipFill>
          <a:blip r:embed="rId4"/>
          <a:stretch>
            <a:fillRect/>
          </a:stretch>
        </p:blipFill>
        <p:spPr>
          <a:xfrm>
            <a:off x="391572" y="292130"/>
            <a:ext cx="4336194" cy="6294268"/>
          </a:xfrm>
          <a:prstGeom prst="rect">
            <a:avLst/>
          </a:prstGeom>
          <a:ln w="19050" cap="sq">
            <a:solidFill>
              <a:schemeClr val="tx1"/>
            </a:solidFill>
            <a:miter lim="800000"/>
          </a:ln>
          <a:effectLst>
            <a:outerShdw blurRad="57150" dist="50800" dir="2700000" algn="tl" rotWithShape="0">
              <a:srgbClr val="000000">
                <a:alpha val="40000"/>
              </a:srgbClr>
            </a:outerShdw>
          </a:effectLst>
        </p:spPr>
      </p:pic>
      <p:sp>
        <p:nvSpPr>
          <p:cNvPr id="9" name="TextBox 8"/>
          <p:cNvSpPr txBox="1"/>
          <p:nvPr/>
        </p:nvSpPr>
        <p:spPr>
          <a:xfrm>
            <a:off x="5136933" y="292130"/>
            <a:ext cx="5303575" cy="1169551"/>
          </a:xfrm>
          <a:prstGeom prst="rect">
            <a:avLst/>
          </a:prstGeom>
          <a:noFill/>
        </p:spPr>
        <p:txBody>
          <a:bodyPr wrap="square" rtlCol="0">
            <a:spAutoFit/>
          </a:bodyPr>
          <a:lstStyle/>
          <a:p>
            <a:r>
              <a:rPr lang="en-US" sz="3000" dirty="0" smtClean="0">
                <a:solidFill>
                  <a:srgbClr val="FFFF00"/>
                </a:solidFill>
                <a:latin typeface="Arial Black" panose="020B0A04020102020204" pitchFamily="34" charset="0"/>
              </a:rPr>
              <a:t>Multi-functionality</a:t>
            </a:r>
            <a:r>
              <a:rPr lang="en-US" sz="2000" dirty="0" smtClean="0">
                <a:latin typeface="Arial Black" panose="020B0A04020102020204" pitchFamily="34" charset="0"/>
              </a:rPr>
              <a:t> </a:t>
            </a:r>
          </a:p>
          <a:p>
            <a:endParaRPr lang="en-US" sz="2000" dirty="0">
              <a:latin typeface="Arial Black" panose="020B0A04020102020204" pitchFamily="34" charset="0"/>
            </a:endParaRPr>
          </a:p>
          <a:p>
            <a:endParaRPr lang="en-US" sz="2000" dirty="0">
              <a:latin typeface="Arial Black" panose="020B0A04020102020204" pitchFamily="34" charset="0"/>
            </a:endParaRPr>
          </a:p>
        </p:txBody>
      </p:sp>
      <p:pic>
        <p:nvPicPr>
          <p:cNvPr id="11" name="Picture 10"/>
          <p:cNvPicPr>
            <a:picLocks noChangeAspect="1"/>
          </p:cNvPicPr>
          <p:nvPr/>
        </p:nvPicPr>
        <p:blipFill>
          <a:blip r:embed="rId5"/>
          <a:stretch>
            <a:fillRect/>
          </a:stretch>
        </p:blipFill>
        <p:spPr>
          <a:xfrm>
            <a:off x="5476004" y="1023146"/>
            <a:ext cx="3286126" cy="787302"/>
          </a:xfrm>
          <a:prstGeom prst="rect">
            <a:avLst/>
          </a:prstGeom>
        </p:spPr>
      </p:pic>
      <p:pic>
        <p:nvPicPr>
          <p:cNvPr id="12" name="Picture 11"/>
          <p:cNvPicPr>
            <a:picLocks noChangeAspect="1"/>
          </p:cNvPicPr>
          <p:nvPr/>
        </p:nvPicPr>
        <p:blipFill>
          <a:blip r:embed="rId6"/>
          <a:stretch>
            <a:fillRect/>
          </a:stretch>
        </p:blipFill>
        <p:spPr>
          <a:xfrm>
            <a:off x="9510368" y="369288"/>
            <a:ext cx="2225233" cy="1609483"/>
          </a:xfrm>
          <a:prstGeom prst="rect">
            <a:avLst/>
          </a:prstGeom>
        </p:spPr>
      </p:pic>
      <p:sp>
        <p:nvSpPr>
          <p:cNvPr id="13" name="Rectangle 12"/>
          <p:cNvSpPr/>
          <p:nvPr/>
        </p:nvSpPr>
        <p:spPr>
          <a:xfrm>
            <a:off x="391572" y="6367482"/>
            <a:ext cx="1467068" cy="230832"/>
          </a:xfrm>
          <a:prstGeom prst="rect">
            <a:avLst/>
          </a:prstGeom>
        </p:spPr>
        <p:txBody>
          <a:bodyPr wrap="none">
            <a:spAutoFit/>
          </a:bodyPr>
          <a:lstStyle/>
          <a:p>
            <a:pPr lvl="0"/>
            <a:r>
              <a:rPr lang="en-US" sz="900" i="1" dirty="0" smtClean="0">
                <a:solidFill>
                  <a:schemeClr val="tx1">
                    <a:lumMod val="85000"/>
                  </a:schemeClr>
                </a:solidFill>
                <a:effectLst>
                  <a:outerShdw blurRad="38100" dist="38100" dir="2700000" algn="tl">
                    <a:srgbClr val="000000">
                      <a:alpha val="43137"/>
                    </a:srgbClr>
                  </a:outerShdw>
                </a:effectLst>
                <a:latin typeface="Arial Black" panose="020B0A04020102020204" pitchFamily="34" charset="0"/>
              </a:rPr>
              <a:t>Image: Google Maps</a:t>
            </a:r>
            <a:endParaRPr lang="en-US" sz="900" i="1" dirty="0">
              <a:solidFill>
                <a:schemeClr val="tx1">
                  <a:lumMod val="85000"/>
                </a:schemeClr>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47871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2475" y="1685925"/>
            <a:ext cx="11082474" cy="1938992"/>
          </a:xfrm>
          <a:prstGeom prst="rect">
            <a:avLst/>
          </a:prstGeom>
        </p:spPr>
        <p:txBody>
          <a:bodyPr wrap="square">
            <a:spAutoFit/>
          </a:bodyPr>
          <a:lstStyle/>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079" t="2945" r="966" b="3153"/>
          <a:stretch/>
        </p:blipFill>
        <p:spPr>
          <a:xfrm>
            <a:off x="290945" y="1285875"/>
            <a:ext cx="4904828" cy="4791075"/>
          </a:xfrm>
          <a:prstGeom prst="rect">
            <a:avLst/>
          </a:prstGeom>
          <a:ln w="19050" cap="sq">
            <a:solidFill>
              <a:schemeClr val="tx1"/>
            </a:solidFill>
            <a:miter lim="800000"/>
          </a:ln>
          <a:effectLst>
            <a:outerShdw blurRad="57150" dist="50800" dir="2700000" algn="tl" rotWithShape="0">
              <a:srgbClr val="000000">
                <a:alpha val="40000"/>
              </a:srgbClr>
            </a:outerShdw>
          </a:effectLst>
        </p:spPr>
      </p:pic>
      <p:pic>
        <p:nvPicPr>
          <p:cNvPr id="6" name="Picture 5"/>
          <p:cNvPicPr>
            <a:picLocks noChangeAspect="1"/>
          </p:cNvPicPr>
          <p:nvPr/>
        </p:nvPicPr>
        <p:blipFill rotWithShape="1">
          <a:blip r:embed="rId4"/>
          <a:srcRect l="354" t="836" r="1533" b="2211"/>
          <a:stretch/>
        </p:blipFill>
        <p:spPr>
          <a:xfrm>
            <a:off x="5466012" y="1600200"/>
            <a:ext cx="6558254" cy="4220569"/>
          </a:xfrm>
          <a:prstGeom prst="rect">
            <a:avLst/>
          </a:prstGeom>
          <a:ln w="19050">
            <a:solidFill>
              <a:schemeClr val="tx1"/>
            </a:solidFill>
          </a:ln>
        </p:spPr>
      </p:pic>
      <p:sp>
        <p:nvSpPr>
          <p:cNvPr id="7" name="Rectangle 6"/>
          <p:cNvSpPr/>
          <p:nvPr/>
        </p:nvSpPr>
        <p:spPr>
          <a:xfrm>
            <a:off x="919447" y="412016"/>
            <a:ext cx="10748530" cy="553998"/>
          </a:xfrm>
          <a:prstGeom prst="rect">
            <a:avLst/>
          </a:prstGeom>
        </p:spPr>
        <p:txBody>
          <a:bodyPr wrap="square">
            <a:spAutoFit/>
          </a:bodyPr>
          <a:lstStyle/>
          <a:p>
            <a:pPr lvl="0"/>
            <a:r>
              <a:rPr lang="en-US" sz="2000" dirty="0">
                <a:solidFill>
                  <a:prstClr val="white"/>
                </a:solidFill>
                <a:latin typeface="Arial Black" panose="020B0A04020102020204" pitchFamily="34" charset="0"/>
              </a:rPr>
              <a:t> </a:t>
            </a:r>
            <a:r>
              <a:rPr lang="en-US" sz="3000" dirty="0" smtClean="0">
                <a:solidFill>
                  <a:srgbClr val="FFFF00"/>
                </a:solidFill>
                <a:effectLst>
                  <a:outerShdw blurRad="38100" dist="38100" dir="2700000" algn="tl">
                    <a:srgbClr val="000000">
                      <a:alpha val="43137"/>
                    </a:srgbClr>
                  </a:outerShdw>
                </a:effectLst>
                <a:latin typeface="Arial Black" panose="020B0A04020102020204" pitchFamily="34" charset="0"/>
              </a:rPr>
              <a:t>Helping to turn </a:t>
            </a:r>
            <a:r>
              <a:rPr lang="en-US" sz="3000" dirty="0">
                <a:solidFill>
                  <a:srgbClr val="FFFF00"/>
                </a:solidFill>
                <a:effectLst>
                  <a:outerShdw blurRad="38100" dist="38100" dir="2700000" algn="tl">
                    <a:srgbClr val="000000">
                      <a:alpha val="43137"/>
                    </a:srgbClr>
                  </a:outerShdw>
                </a:effectLst>
                <a:latin typeface="Arial Black" panose="020B0A04020102020204" pitchFamily="34" charset="0"/>
              </a:rPr>
              <a:t>community liabilities into assets  </a:t>
            </a:r>
          </a:p>
        </p:txBody>
      </p:sp>
      <p:sp>
        <p:nvSpPr>
          <p:cNvPr id="2" name="Rectangle 1"/>
          <p:cNvSpPr/>
          <p:nvPr/>
        </p:nvSpPr>
        <p:spPr>
          <a:xfrm>
            <a:off x="5466012" y="5605325"/>
            <a:ext cx="1641796" cy="215444"/>
          </a:xfrm>
          <a:prstGeom prst="rect">
            <a:avLst/>
          </a:prstGeom>
        </p:spPr>
        <p:txBody>
          <a:bodyPr wrap="none">
            <a:spAutoFit/>
          </a:bodyPr>
          <a:lstStyle/>
          <a:p>
            <a:r>
              <a:rPr lang="en-US" sz="8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Photo: M</a:t>
            </a:r>
            <a:r>
              <a:rPr lang="en-US" sz="8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alls of </a:t>
            </a:r>
            <a:r>
              <a:rPr lang="en-US" sz="800" b="1" i="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America Blog </a:t>
            </a:r>
            <a:endParaRPr lang="en-US" sz="8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Rectangle 3"/>
          <p:cNvSpPr/>
          <p:nvPr/>
        </p:nvSpPr>
        <p:spPr>
          <a:xfrm>
            <a:off x="290945" y="5875738"/>
            <a:ext cx="2056973" cy="215444"/>
          </a:xfrm>
          <a:prstGeom prst="rect">
            <a:avLst/>
          </a:prstGeom>
        </p:spPr>
        <p:txBody>
          <a:bodyPr wrap="none">
            <a:spAutoFit/>
          </a:bodyPr>
          <a:lstStyle/>
          <a:p>
            <a:r>
              <a:rPr lang="en-US" sz="8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Photo: </a:t>
            </a:r>
            <a:r>
              <a:rPr lang="en-US" sz="8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Eugene Parks and Open Space</a:t>
            </a:r>
            <a:endParaRPr lang="en-US" sz="8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8483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2475" y="1685925"/>
            <a:ext cx="11082474" cy="1938992"/>
          </a:xfrm>
          <a:prstGeom prst="rect">
            <a:avLst/>
          </a:prstGeom>
        </p:spPr>
        <p:txBody>
          <a:bodyPr wrap="square">
            <a:spAutoFit/>
          </a:bodyPr>
          <a:lstStyle/>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pic>
        <p:nvPicPr>
          <p:cNvPr id="8" name="Picture 7"/>
          <p:cNvPicPr>
            <a:picLocks noChangeAspect="1"/>
          </p:cNvPicPr>
          <p:nvPr/>
        </p:nvPicPr>
        <p:blipFill>
          <a:blip r:embed="rId3"/>
          <a:stretch>
            <a:fillRect/>
          </a:stretch>
        </p:blipFill>
        <p:spPr>
          <a:xfrm>
            <a:off x="193905" y="253255"/>
            <a:ext cx="7548061" cy="3648075"/>
          </a:xfrm>
          <a:prstGeom prst="rect">
            <a:avLst/>
          </a:prstGeom>
          <a:ln w="19050" cap="sq">
            <a:solidFill>
              <a:schemeClr val="tx1"/>
            </a:solidFill>
            <a:miter lim="800000"/>
          </a:ln>
          <a:effectLst>
            <a:outerShdw blurRad="57150" dist="50800" dir="2700000" algn="tl" rotWithShape="0">
              <a:srgbClr val="000000">
                <a:alpha val="40000"/>
              </a:srgbClr>
            </a:outerShdw>
          </a:effectLst>
        </p:spPr>
      </p:pic>
      <p:sp>
        <p:nvSpPr>
          <p:cNvPr id="2" name="TextBox 1"/>
          <p:cNvSpPr txBox="1"/>
          <p:nvPr/>
        </p:nvSpPr>
        <p:spPr>
          <a:xfrm>
            <a:off x="7639050" y="670848"/>
            <a:ext cx="4552950" cy="1477328"/>
          </a:xfrm>
          <a:prstGeom prst="rect">
            <a:avLst/>
          </a:prstGeom>
          <a:noFill/>
        </p:spPr>
        <p:txBody>
          <a:bodyPr wrap="square" rtlCol="0">
            <a:spAutoFit/>
          </a:bodyPr>
          <a:lstStyle/>
          <a:p>
            <a:pPr algn="ctr"/>
            <a:r>
              <a:rPr lang="en-US" sz="3000" dirty="0" smtClean="0">
                <a:solidFill>
                  <a:srgbClr val="FFFF00"/>
                </a:solidFill>
                <a:effectLst>
                  <a:outerShdw blurRad="38100" dist="38100" dir="2700000" algn="tl">
                    <a:srgbClr val="000000">
                      <a:alpha val="43137"/>
                    </a:srgbClr>
                  </a:outerShdw>
                </a:effectLst>
                <a:latin typeface="Arial Black" panose="020B0A04020102020204" pitchFamily="34" charset="0"/>
              </a:rPr>
              <a:t>A broad array </a:t>
            </a:r>
          </a:p>
          <a:p>
            <a:pPr algn="ctr"/>
            <a:r>
              <a:rPr lang="en-US" sz="3000" dirty="0" smtClean="0">
                <a:solidFill>
                  <a:srgbClr val="FFFF00"/>
                </a:solidFill>
                <a:effectLst>
                  <a:outerShdw blurRad="38100" dist="38100" dir="2700000" algn="tl">
                    <a:srgbClr val="000000">
                      <a:alpha val="43137"/>
                    </a:srgbClr>
                  </a:outerShdw>
                </a:effectLst>
                <a:latin typeface="Arial Black" panose="020B0A04020102020204" pitchFamily="34" charset="0"/>
              </a:rPr>
              <a:t>of partners and stakeholders  </a:t>
            </a:r>
            <a:endParaRPr lang="en-US" sz="3000"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pic>
        <p:nvPicPr>
          <p:cNvPr id="7" name="Picture 6"/>
          <p:cNvPicPr>
            <a:picLocks noChangeAspect="1"/>
          </p:cNvPicPr>
          <p:nvPr/>
        </p:nvPicPr>
        <p:blipFill>
          <a:blip r:embed="rId4"/>
          <a:stretch>
            <a:fillRect/>
          </a:stretch>
        </p:blipFill>
        <p:spPr>
          <a:xfrm>
            <a:off x="7106961" y="2866226"/>
            <a:ext cx="4808661" cy="3606497"/>
          </a:xfrm>
          <a:prstGeom prst="rect">
            <a:avLst/>
          </a:prstGeom>
          <a:ln w="19050">
            <a:solidFill>
              <a:schemeClr val="tx1"/>
            </a:solidFill>
          </a:ln>
        </p:spPr>
      </p:pic>
      <p:sp>
        <p:nvSpPr>
          <p:cNvPr id="9" name="Rectangle 8"/>
          <p:cNvSpPr/>
          <p:nvPr/>
        </p:nvSpPr>
        <p:spPr>
          <a:xfrm>
            <a:off x="7106961" y="6241891"/>
            <a:ext cx="2416046" cy="230832"/>
          </a:xfrm>
          <a:prstGeom prst="rect">
            <a:avLst/>
          </a:prstGeom>
        </p:spPr>
        <p:txBody>
          <a:bodyPr wrap="none">
            <a:spAutoFit/>
          </a:bodyPr>
          <a:lstStyle/>
          <a:p>
            <a:pPr lvl="0"/>
            <a:r>
              <a:rPr lang="en-US" sz="900" i="1" dirty="0">
                <a:solidFill>
                  <a:prstClr val="white">
                    <a:lumMod val="65000"/>
                  </a:prstClr>
                </a:solidFill>
                <a:effectLst>
                  <a:outerShdw blurRad="38100" dist="38100" dir="2700000" algn="tl">
                    <a:srgbClr val="000000">
                      <a:alpha val="43137"/>
                    </a:srgbClr>
                  </a:outerShdw>
                </a:effectLst>
                <a:latin typeface="Arial Black" panose="020B0A04020102020204" pitchFamily="34" charset="0"/>
              </a:rPr>
              <a:t>Photo </a:t>
            </a:r>
            <a:r>
              <a:rPr lang="en-US" sz="900" i="1" dirty="0" smtClean="0">
                <a:solidFill>
                  <a:prstClr val="white">
                    <a:lumMod val="65000"/>
                  </a:prstClr>
                </a:solidFill>
                <a:effectLst>
                  <a:outerShdw blurRad="38100" dist="38100" dir="2700000" algn="tl">
                    <a:srgbClr val="000000">
                      <a:alpha val="43137"/>
                    </a:srgbClr>
                  </a:outerShdw>
                </a:effectLst>
                <a:latin typeface="Arial Black" panose="020B0A04020102020204" pitchFamily="34" charset="0"/>
              </a:rPr>
              <a:t>Credit: Chickadee and Raven</a:t>
            </a:r>
            <a:endParaRPr lang="en-US" sz="900" i="1" dirty="0">
              <a:solidFill>
                <a:prstClr val="white">
                  <a:lumMod val="65000"/>
                </a:prstClr>
              </a:solidFill>
              <a:effectLst>
                <a:outerShdw blurRad="38100" dist="38100" dir="2700000" algn="tl">
                  <a:srgbClr val="000000">
                    <a:alpha val="43137"/>
                  </a:srgbClr>
                </a:outerShdw>
              </a:effectLst>
              <a:latin typeface="Arial Black" panose="020B0A04020102020204" pitchFamily="34" charset="0"/>
            </a:endParaRPr>
          </a:p>
        </p:txBody>
      </p:sp>
      <p:pic>
        <p:nvPicPr>
          <p:cNvPr id="11" name="Picture 10"/>
          <p:cNvPicPr>
            <a:picLocks noChangeAspect="1"/>
          </p:cNvPicPr>
          <p:nvPr/>
        </p:nvPicPr>
        <p:blipFill>
          <a:blip r:embed="rId5"/>
          <a:stretch>
            <a:fillRect/>
          </a:stretch>
        </p:blipFill>
        <p:spPr>
          <a:xfrm>
            <a:off x="2834558" y="4085460"/>
            <a:ext cx="3958696" cy="2546221"/>
          </a:xfrm>
          <a:prstGeom prst="rect">
            <a:avLst/>
          </a:prstGeom>
          <a:ln w="19050" cap="sq">
            <a:solidFill>
              <a:schemeClr val="tx1"/>
            </a:solidFill>
            <a:miter lim="800000"/>
          </a:ln>
          <a:effectLst>
            <a:outerShdw blurRad="57150" dist="50800" dir="2700000" algn="tl" rotWithShape="0">
              <a:srgbClr val="000000">
                <a:alpha val="40000"/>
              </a:srgbClr>
            </a:outerShdw>
          </a:effectLst>
        </p:spPr>
      </p:pic>
      <p:pic>
        <p:nvPicPr>
          <p:cNvPr id="13" name="Picture 12"/>
          <p:cNvPicPr>
            <a:picLocks noChangeAspect="1"/>
          </p:cNvPicPr>
          <p:nvPr/>
        </p:nvPicPr>
        <p:blipFill>
          <a:blip r:embed="rId6"/>
          <a:stretch>
            <a:fillRect/>
          </a:stretch>
        </p:blipFill>
        <p:spPr>
          <a:xfrm>
            <a:off x="644128" y="4117159"/>
            <a:ext cx="1808389" cy="2514522"/>
          </a:xfrm>
          <a:prstGeom prst="rect">
            <a:avLst/>
          </a:prstGeom>
          <a:ln w="19050" cap="sq">
            <a:solidFill>
              <a:schemeClr val="tx1"/>
            </a:solidFill>
            <a:miter lim="800000"/>
          </a:ln>
          <a:effectLst>
            <a:outerShdw blurRad="57150" dist="50800" dir="2700000" algn="tl" rotWithShape="0">
              <a:srgbClr val="000000">
                <a:alpha val="40000"/>
              </a:srgbClr>
            </a:outerShdw>
          </a:effectLst>
        </p:spPr>
      </p:pic>
      <p:sp>
        <p:nvSpPr>
          <p:cNvPr id="4" name="Rectangle 3"/>
          <p:cNvSpPr/>
          <p:nvPr/>
        </p:nvSpPr>
        <p:spPr>
          <a:xfrm>
            <a:off x="2834558" y="6412110"/>
            <a:ext cx="2390398" cy="230832"/>
          </a:xfrm>
          <a:prstGeom prst="rect">
            <a:avLst/>
          </a:prstGeom>
        </p:spPr>
        <p:txBody>
          <a:bodyPr wrap="none">
            <a:spAutoFit/>
          </a:bodyPr>
          <a:lstStyle/>
          <a:p>
            <a:pPr lvl="0"/>
            <a:r>
              <a:rPr lang="en-US" sz="900" i="1" dirty="0" smtClean="0">
                <a:solidFill>
                  <a:prstClr val="white">
                    <a:lumMod val="85000"/>
                  </a:prstClr>
                </a:solidFill>
                <a:effectLst>
                  <a:outerShdw blurRad="38100" dist="38100" dir="2700000" algn="tl">
                    <a:srgbClr val="000000">
                      <a:alpha val="43137"/>
                    </a:srgbClr>
                  </a:outerShdw>
                </a:effectLst>
                <a:latin typeface="Arial Black" panose="020B0A04020102020204" pitchFamily="34" charset="0"/>
              </a:rPr>
              <a:t>Photo: </a:t>
            </a:r>
            <a:r>
              <a:rPr lang="en-US" sz="900" i="1" dirty="0">
                <a:solidFill>
                  <a:prstClr val="white">
                    <a:lumMod val="85000"/>
                  </a:prstClr>
                </a:solidFill>
                <a:effectLst>
                  <a:outerShdw blurRad="38100" dist="38100" dir="2700000" algn="tl">
                    <a:srgbClr val="000000">
                      <a:alpha val="43137"/>
                    </a:srgbClr>
                  </a:outerShdw>
                </a:effectLst>
                <a:latin typeface="Arial Black" panose="020B0A04020102020204" pitchFamily="34" charset="0"/>
              </a:rPr>
              <a:t>Eugene Parks &amp;Open Space</a:t>
            </a:r>
          </a:p>
        </p:txBody>
      </p:sp>
    </p:spTree>
    <p:extLst>
      <p:ext uri="{BB962C8B-B14F-4D97-AF65-F5344CB8AC3E}">
        <p14:creationId xmlns:p14="http://schemas.microsoft.com/office/powerpoint/2010/main" val="3466677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4796" y="521210"/>
            <a:ext cx="7162800" cy="646331"/>
          </a:xfrm>
          <a:prstGeom prst="rect">
            <a:avLst/>
          </a:prstGeom>
          <a:noFill/>
        </p:spPr>
        <p:txBody>
          <a:bodyPr wrap="square" rtlCol="0">
            <a:spAutoFit/>
          </a:bodyPr>
          <a:lstStyle/>
          <a:p>
            <a:r>
              <a:rPr lang="en-US" sz="3600" b="1" dirty="0">
                <a:solidFill>
                  <a:srgbClr val="FFFF00"/>
                </a:solidFill>
                <a:effectLst>
                  <a:outerShdw blurRad="38100" dist="38100" dir="2700000" algn="tl">
                    <a:srgbClr val="000000">
                      <a:alpha val="43137"/>
                    </a:srgbClr>
                  </a:outerShdw>
                </a:effectLst>
                <a:latin typeface="Arial Black" panose="020B0A04020102020204" pitchFamily="34" charset="0"/>
              </a:rPr>
              <a:t>TODAY’S OBJECTIVES:</a:t>
            </a:r>
            <a:r>
              <a:rPr lang="en-US" sz="3600" b="1" dirty="0">
                <a:solidFill>
                  <a:srgbClr val="FFFF00"/>
                </a:solidFill>
                <a:latin typeface="Arial Black" panose="020B0A04020102020204" pitchFamily="34" charset="0"/>
              </a:rPr>
              <a:t> </a:t>
            </a:r>
          </a:p>
        </p:txBody>
      </p:sp>
      <p:sp>
        <p:nvSpPr>
          <p:cNvPr id="3" name="Rectangle 2"/>
          <p:cNvSpPr/>
          <p:nvPr/>
        </p:nvSpPr>
        <p:spPr>
          <a:xfrm>
            <a:off x="-1" y="1654663"/>
            <a:ext cx="11801231" cy="1538883"/>
          </a:xfrm>
          <a:prstGeom prst="rect">
            <a:avLst/>
          </a:prstGeom>
        </p:spPr>
        <p:txBody>
          <a:bodyPr wrap="square">
            <a:spAutoFit/>
          </a:bodyPr>
          <a:lstStyle/>
          <a:p>
            <a:pPr marL="914400" lvl="1" indent="-457200">
              <a:buFontTx/>
              <a:buAutoNum type="arabicParenR"/>
            </a:pPr>
            <a:endParaRPr lang="en-US" sz="2200" b="1" dirty="0">
              <a:solidFill>
                <a:srgbClr val="FFFFFF"/>
              </a:solidFill>
              <a:effectLst>
                <a:outerShdw blurRad="38100" dist="38100" dir="2700000" algn="tl">
                  <a:srgbClr val="000000">
                    <a:alpha val="43137"/>
                  </a:srgbClr>
                </a:outerShdw>
              </a:effectLst>
              <a:latin typeface="Arial Black" panose="020B0A04020102020204" pitchFamily="34" charset="0"/>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spTree>
    <p:extLst>
      <p:ext uri="{BB962C8B-B14F-4D97-AF65-F5344CB8AC3E}">
        <p14:creationId xmlns:p14="http://schemas.microsoft.com/office/powerpoint/2010/main" val="1016739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4796" y="521210"/>
            <a:ext cx="7162800" cy="646331"/>
          </a:xfrm>
          <a:prstGeom prst="rect">
            <a:avLst/>
          </a:prstGeom>
          <a:noFill/>
        </p:spPr>
        <p:txBody>
          <a:bodyPr wrap="square" rtlCol="0">
            <a:spAutoFit/>
          </a:bodyPr>
          <a:lstStyle/>
          <a:p>
            <a:r>
              <a:rPr lang="en-US" sz="3600" b="1" dirty="0">
                <a:solidFill>
                  <a:srgbClr val="FFFF00"/>
                </a:solidFill>
                <a:effectLst>
                  <a:outerShdw blurRad="38100" dist="38100" dir="2700000" algn="tl">
                    <a:srgbClr val="000000">
                      <a:alpha val="43137"/>
                    </a:srgbClr>
                  </a:outerShdw>
                </a:effectLst>
                <a:latin typeface="Arial Black" panose="020B0A04020102020204" pitchFamily="34" charset="0"/>
              </a:rPr>
              <a:t>TODAY’S OBJECTIVES:</a:t>
            </a:r>
            <a:r>
              <a:rPr lang="en-US" sz="3600" b="1" dirty="0">
                <a:solidFill>
                  <a:srgbClr val="FFFF00"/>
                </a:solidFill>
                <a:latin typeface="Arial Black" panose="020B0A04020102020204" pitchFamily="34" charset="0"/>
              </a:rPr>
              <a:t> </a:t>
            </a:r>
          </a:p>
        </p:txBody>
      </p:sp>
      <p:sp>
        <p:nvSpPr>
          <p:cNvPr id="3" name="Rectangle 2"/>
          <p:cNvSpPr/>
          <p:nvPr/>
        </p:nvSpPr>
        <p:spPr>
          <a:xfrm>
            <a:off x="-1" y="1654663"/>
            <a:ext cx="11801231" cy="1877437"/>
          </a:xfrm>
          <a:prstGeom prst="rect">
            <a:avLst/>
          </a:prstGeom>
        </p:spPr>
        <p:txBody>
          <a:bodyPr wrap="square">
            <a:spAutoFit/>
          </a:bodyPr>
          <a:lstStyle/>
          <a:p>
            <a:pPr marL="914400" lvl="1" indent="-457200">
              <a:buFontTx/>
              <a:buAutoNum type="arabicParenR"/>
            </a:pPr>
            <a:r>
              <a:rPr lang="en-US" sz="2200" b="1" dirty="0" smtClean="0">
                <a:solidFill>
                  <a:srgbClr val="FFFFFF"/>
                </a:solidFill>
                <a:effectLst>
                  <a:outerShdw blurRad="38100" dist="38100" dir="2700000" algn="tl">
                    <a:srgbClr val="000000">
                      <a:alpha val="43137"/>
                    </a:srgbClr>
                  </a:outerShdw>
                </a:effectLst>
                <a:latin typeface="Arial Black" panose="020B0A04020102020204" pitchFamily="34" charset="0"/>
              </a:rPr>
              <a:t>To quickly clarify the benefits and challenges of Green Infrastructure   </a:t>
            </a:r>
          </a:p>
          <a:p>
            <a:pPr marL="914400" lvl="1" indent="-457200">
              <a:buFontTx/>
              <a:buAutoNum type="arabicParenR"/>
            </a:pPr>
            <a:endParaRPr lang="en-US" sz="2200" b="1" dirty="0">
              <a:solidFill>
                <a:srgbClr val="FFFFFF"/>
              </a:solidFill>
              <a:effectLst>
                <a:outerShdw blurRad="38100" dist="38100" dir="2700000" algn="tl">
                  <a:srgbClr val="000000">
                    <a:alpha val="43137"/>
                  </a:srgbClr>
                </a:outerShdw>
              </a:effectLst>
              <a:latin typeface="Arial Black" panose="020B0A04020102020204" pitchFamily="34" charset="0"/>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spTree>
    <p:extLst>
      <p:ext uri="{BB962C8B-B14F-4D97-AF65-F5344CB8AC3E}">
        <p14:creationId xmlns:p14="http://schemas.microsoft.com/office/powerpoint/2010/main" val="1034050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4796" y="521210"/>
            <a:ext cx="7162800" cy="646331"/>
          </a:xfrm>
          <a:prstGeom prst="rect">
            <a:avLst/>
          </a:prstGeom>
          <a:noFill/>
        </p:spPr>
        <p:txBody>
          <a:bodyPr wrap="square" rtlCol="0">
            <a:spAutoFit/>
          </a:bodyPr>
          <a:lstStyle/>
          <a:p>
            <a:r>
              <a:rPr lang="en-US" sz="3600" b="1" dirty="0">
                <a:solidFill>
                  <a:srgbClr val="FFFF00"/>
                </a:solidFill>
                <a:effectLst>
                  <a:outerShdw blurRad="38100" dist="38100" dir="2700000" algn="tl">
                    <a:srgbClr val="000000">
                      <a:alpha val="43137"/>
                    </a:srgbClr>
                  </a:outerShdw>
                </a:effectLst>
                <a:latin typeface="Arial Black" panose="020B0A04020102020204" pitchFamily="34" charset="0"/>
              </a:rPr>
              <a:t>TODAY’S OBJECTIVES:</a:t>
            </a:r>
            <a:r>
              <a:rPr lang="en-US" sz="3600" b="1" dirty="0">
                <a:solidFill>
                  <a:srgbClr val="FFFF00"/>
                </a:solidFill>
                <a:latin typeface="Arial Black" panose="020B0A04020102020204" pitchFamily="34" charset="0"/>
              </a:rPr>
              <a:t> </a:t>
            </a:r>
          </a:p>
        </p:txBody>
      </p:sp>
      <p:sp>
        <p:nvSpPr>
          <p:cNvPr id="3" name="Rectangle 2"/>
          <p:cNvSpPr/>
          <p:nvPr/>
        </p:nvSpPr>
        <p:spPr>
          <a:xfrm>
            <a:off x="-1" y="1654663"/>
            <a:ext cx="11801231" cy="2185214"/>
          </a:xfrm>
          <a:prstGeom prst="rect">
            <a:avLst/>
          </a:prstGeom>
        </p:spPr>
        <p:txBody>
          <a:bodyPr wrap="square">
            <a:spAutoFit/>
          </a:bodyPr>
          <a:lstStyle/>
          <a:p>
            <a:pPr marL="914400" lvl="1" indent="-457200">
              <a:buFontTx/>
              <a:buAutoNum type="arabicParenR"/>
            </a:pPr>
            <a:r>
              <a:rPr lang="en-US" sz="2200" b="1" dirty="0" smtClean="0">
                <a:solidFill>
                  <a:srgbClr val="FFFFFF"/>
                </a:solidFill>
                <a:effectLst>
                  <a:outerShdw blurRad="38100" dist="38100" dir="2700000" algn="tl">
                    <a:srgbClr val="000000">
                      <a:alpha val="43137"/>
                    </a:srgbClr>
                  </a:outerShdw>
                </a:effectLst>
                <a:latin typeface="Arial Black" panose="020B0A04020102020204" pitchFamily="34" charset="0"/>
              </a:rPr>
              <a:t>To quickly clarify the benefits and challenges of Green Infrastructure   </a:t>
            </a:r>
          </a:p>
          <a:p>
            <a:pPr marL="914400" lvl="1" indent="-457200">
              <a:buFontTx/>
              <a:buAutoNum type="arabicParenR"/>
            </a:pPr>
            <a:endParaRPr lang="en-US" sz="2200" b="1" dirty="0">
              <a:solidFill>
                <a:srgbClr val="FFFFFF"/>
              </a:solidFill>
              <a:effectLst>
                <a:outerShdw blurRad="38100" dist="38100" dir="2700000" algn="tl">
                  <a:srgbClr val="000000">
                    <a:alpha val="43137"/>
                  </a:srgbClr>
                </a:outerShdw>
              </a:effectLst>
              <a:latin typeface="Arial Black" panose="020B0A04020102020204" pitchFamily="34" charset="0"/>
            </a:endParaRPr>
          </a:p>
          <a:p>
            <a:pPr marL="914400" lvl="1" indent="-457200">
              <a:buFontTx/>
              <a:buAutoNum type="arabicParenR"/>
            </a:pPr>
            <a:r>
              <a:rPr lang="en-US" sz="2200" b="1" dirty="0" smtClean="0">
                <a:solidFill>
                  <a:srgbClr val="FFFFFF"/>
                </a:solidFill>
                <a:effectLst>
                  <a:outerShdw blurRad="38100" dist="38100" dir="2700000" algn="tl">
                    <a:srgbClr val="000000">
                      <a:alpha val="43137"/>
                    </a:srgbClr>
                  </a:outerShdw>
                </a:effectLst>
                <a:latin typeface="Arial Black" panose="020B0A04020102020204" pitchFamily="34" charset="0"/>
              </a:rPr>
              <a:t>To provide a brief summary of the Collective Impact framework </a:t>
            </a:r>
            <a:endParaRPr lang="en-US" sz="2200" b="1" dirty="0">
              <a:solidFill>
                <a:srgbClr val="FFFFFF"/>
              </a:solidFill>
              <a:effectLst>
                <a:outerShdw blurRad="38100" dist="38100" dir="2700000" algn="tl">
                  <a:srgbClr val="000000">
                    <a:alpha val="43137"/>
                  </a:srgbClr>
                </a:outerShdw>
              </a:effectLst>
              <a:latin typeface="Arial Black" panose="020B0A04020102020204" pitchFamily="34" charset="0"/>
            </a:endParaRPr>
          </a:p>
          <a:p>
            <a:pPr marL="914400" lvl="1" indent="-457200">
              <a:buFontTx/>
              <a:buAutoNum type="arabicParenR"/>
            </a:pPr>
            <a:endParaRPr lang="en-US" sz="2200" b="1" dirty="0">
              <a:solidFill>
                <a:srgbClr val="FFFFFF"/>
              </a:solidFill>
              <a:effectLst>
                <a:outerShdw blurRad="38100" dist="38100" dir="2700000" algn="tl">
                  <a:srgbClr val="000000">
                    <a:alpha val="43137"/>
                  </a:srgbClr>
                </a:outerShdw>
              </a:effectLst>
              <a:latin typeface="Arial Black" panose="020B0A04020102020204" pitchFamily="34" charset="0"/>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spTree>
    <p:extLst>
      <p:ext uri="{BB962C8B-B14F-4D97-AF65-F5344CB8AC3E}">
        <p14:creationId xmlns:p14="http://schemas.microsoft.com/office/powerpoint/2010/main" val="1864080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4796" y="521210"/>
            <a:ext cx="7162800" cy="646331"/>
          </a:xfrm>
          <a:prstGeom prst="rect">
            <a:avLst/>
          </a:prstGeom>
          <a:noFill/>
        </p:spPr>
        <p:txBody>
          <a:bodyPr wrap="square" rtlCol="0">
            <a:spAutoFit/>
          </a:bodyPr>
          <a:lstStyle/>
          <a:p>
            <a:r>
              <a:rPr lang="en-US" sz="3600" b="1" dirty="0">
                <a:solidFill>
                  <a:srgbClr val="FFFF00"/>
                </a:solidFill>
                <a:effectLst>
                  <a:outerShdw blurRad="38100" dist="38100" dir="2700000" algn="tl">
                    <a:srgbClr val="000000">
                      <a:alpha val="43137"/>
                    </a:srgbClr>
                  </a:outerShdw>
                </a:effectLst>
                <a:latin typeface="Arial Black" panose="020B0A04020102020204" pitchFamily="34" charset="0"/>
              </a:rPr>
              <a:t>TODAY’S OBJECTIVES:</a:t>
            </a:r>
            <a:r>
              <a:rPr lang="en-US" sz="3600" b="1" dirty="0">
                <a:solidFill>
                  <a:srgbClr val="FFFF00"/>
                </a:solidFill>
                <a:latin typeface="Arial Black" panose="020B0A04020102020204" pitchFamily="34" charset="0"/>
              </a:rPr>
              <a:t> </a:t>
            </a:r>
          </a:p>
        </p:txBody>
      </p:sp>
      <p:sp>
        <p:nvSpPr>
          <p:cNvPr id="3" name="Rectangle 2"/>
          <p:cNvSpPr/>
          <p:nvPr/>
        </p:nvSpPr>
        <p:spPr>
          <a:xfrm>
            <a:off x="-1" y="1654663"/>
            <a:ext cx="11801231" cy="2862322"/>
          </a:xfrm>
          <a:prstGeom prst="rect">
            <a:avLst/>
          </a:prstGeom>
        </p:spPr>
        <p:txBody>
          <a:bodyPr wrap="square">
            <a:spAutoFit/>
          </a:bodyPr>
          <a:lstStyle/>
          <a:p>
            <a:pPr marL="914400" lvl="1" indent="-457200">
              <a:buFontTx/>
              <a:buAutoNum type="arabicParenR"/>
            </a:pPr>
            <a:r>
              <a:rPr lang="en-US" sz="2200" b="1" dirty="0" smtClean="0">
                <a:solidFill>
                  <a:srgbClr val="FFFFFF"/>
                </a:solidFill>
                <a:effectLst>
                  <a:outerShdw blurRad="38100" dist="38100" dir="2700000" algn="tl">
                    <a:srgbClr val="000000">
                      <a:alpha val="43137"/>
                    </a:srgbClr>
                  </a:outerShdw>
                </a:effectLst>
                <a:latin typeface="Arial Black" panose="020B0A04020102020204" pitchFamily="34" charset="0"/>
              </a:rPr>
              <a:t>To quickly clarify the benefits and challenges of Green Infrastructure   </a:t>
            </a:r>
          </a:p>
          <a:p>
            <a:pPr marL="914400" lvl="1" indent="-457200">
              <a:buFontTx/>
              <a:buAutoNum type="arabicParenR"/>
            </a:pPr>
            <a:endParaRPr lang="en-US" sz="2200" b="1" dirty="0">
              <a:solidFill>
                <a:srgbClr val="FFFFFF"/>
              </a:solidFill>
              <a:effectLst>
                <a:outerShdw blurRad="38100" dist="38100" dir="2700000" algn="tl">
                  <a:srgbClr val="000000">
                    <a:alpha val="43137"/>
                  </a:srgbClr>
                </a:outerShdw>
              </a:effectLst>
              <a:latin typeface="Arial Black" panose="020B0A04020102020204" pitchFamily="34" charset="0"/>
            </a:endParaRPr>
          </a:p>
          <a:p>
            <a:pPr marL="914400" lvl="1" indent="-457200">
              <a:buFontTx/>
              <a:buAutoNum type="arabicParenR"/>
            </a:pPr>
            <a:r>
              <a:rPr lang="en-US" sz="2200" b="1" dirty="0" smtClean="0">
                <a:solidFill>
                  <a:srgbClr val="FFFFFF"/>
                </a:solidFill>
                <a:effectLst>
                  <a:outerShdw blurRad="38100" dist="38100" dir="2700000" algn="tl">
                    <a:srgbClr val="000000">
                      <a:alpha val="43137"/>
                    </a:srgbClr>
                  </a:outerShdw>
                </a:effectLst>
                <a:latin typeface="Arial Black" panose="020B0A04020102020204" pitchFamily="34" charset="0"/>
              </a:rPr>
              <a:t>To provide a brief summary of the Collective Impact framework </a:t>
            </a:r>
            <a:endParaRPr lang="en-US" sz="2200" b="1" dirty="0">
              <a:solidFill>
                <a:srgbClr val="FFFFFF"/>
              </a:solidFill>
              <a:effectLst>
                <a:outerShdw blurRad="38100" dist="38100" dir="2700000" algn="tl">
                  <a:srgbClr val="000000">
                    <a:alpha val="43137"/>
                  </a:srgbClr>
                </a:outerShdw>
              </a:effectLst>
              <a:latin typeface="Arial Black" panose="020B0A04020102020204" pitchFamily="34" charset="0"/>
            </a:endParaRPr>
          </a:p>
          <a:p>
            <a:pPr marL="914400" lvl="1" indent="-457200">
              <a:buFontTx/>
              <a:buAutoNum type="arabicParenR"/>
            </a:pPr>
            <a:endParaRPr lang="en-US" sz="2200" b="1" dirty="0">
              <a:solidFill>
                <a:srgbClr val="FFFFFF"/>
              </a:solidFill>
              <a:effectLst>
                <a:outerShdw blurRad="38100" dist="38100" dir="2700000" algn="tl">
                  <a:srgbClr val="000000">
                    <a:alpha val="43137"/>
                  </a:srgbClr>
                </a:outerShdw>
              </a:effectLst>
              <a:latin typeface="Arial Black" panose="020B0A04020102020204" pitchFamily="34" charset="0"/>
            </a:endParaRPr>
          </a:p>
          <a:p>
            <a:pPr marL="914400" lvl="1" indent="-457200">
              <a:buFontTx/>
              <a:buAutoNum type="arabicParenR"/>
            </a:pPr>
            <a:r>
              <a:rPr lang="en-US" sz="2200" b="1" dirty="0">
                <a:solidFill>
                  <a:srgbClr val="FFFFFF"/>
                </a:solidFill>
                <a:effectLst>
                  <a:outerShdw blurRad="38100" dist="38100" dir="2700000" algn="tl">
                    <a:srgbClr val="000000">
                      <a:alpha val="43137"/>
                    </a:srgbClr>
                  </a:outerShdw>
                </a:effectLst>
                <a:latin typeface="Arial Black" panose="020B0A04020102020204" pitchFamily="34" charset="0"/>
              </a:rPr>
              <a:t>To </a:t>
            </a:r>
            <a:r>
              <a:rPr lang="en-US" sz="2200" b="1" dirty="0" smtClean="0">
                <a:solidFill>
                  <a:srgbClr val="FFFFFF"/>
                </a:solidFill>
                <a:effectLst>
                  <a:outerShdw blurRad="38100" dist="38100" dir="2700000" algn="tl">
                    <a:srgbClr val="000000">
                      <a:alpha val="43137"/>
                    </a:srgbClr>
                  </a:outerShdw>
                </a:effectLst>
                <a:latin typeface="Arial Black" panose="020B0A04020102020204" pitchFamily="34" charset="0"/>
              </a:rPr>
              <a:t>provide a brief summary of Adaptive Management principles</a:t>
            </a:r>
          </a:p>
          <a:p>
            <a:pPr marL="914400" lvl="1" indent="-457200">
              <a:buFontTx/>
              <a:buAutoNum type="arabicParenR"/>
            </a:pPr>
            <a:endParaRPr lang="en-US" sz="2200" b="1" dirty="0">
              <a:solidFill>
                <a:srgbClr val="FFFFFF"/>
              </a:solidFill>
              <a:effectLst>
                <a:outerShdw blurRad="38100" dist="38100" dir="2700000" algn="tl">
                  <a:srgbClr val="000000">
                    <a:alpha val="43137"/>
                  </a:srgbClr>
                </a:outerShdw>
              </a:effectLst>
              <a:latin typeface="Arial Black" panose="020B0A04020102020204" pitchFamily="34" charset="0"/>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spTree>
    <p:extLst>
      <p:ext uri="{BB962C8B-B14F-4D97-AF65-F5344CB8AC3E}">
        <p14:creationId xmlns:p14="http://schemas.microsoft.com/office/powerpoint/2010/main" val="3669360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9848" y="241820"/>
            <a:ext cx="9304704" cy="646331"/>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latin typeface="Arial Black" panose="020B0A04020102020204" pitchFamily="34" charset="0"/>
              </a:rPr>
              <a:t>What is Green Infrastructure?  </a:t>
            </a:r>
            <a:r>
              <a:rPr lang="en-US" sz="3600" b="1" dirty="0" smtClean="0">
                <a:solidFill>
                  <a:srgbClr val="FFFF00"/>
                </a:solidFill>
                <a:latin typeface="Arial Black" panose="020B0A04020102020204" pitchFamily="34" charset="0"/>
              </a:rPr>
              <a:t> </a:t>
            </a:r>
            <a:endParaRPr lang="en-US" sz="3600" b="1" dirty="0">
              <a:solidFill>
                <a:srgbClr val="FFFF00"/>
              </a:solidFill>
              <a:latin typeface="Arial Black" panose="020B0A04020102020204" pitchFamily="34" charset="0"/>
            </a:endParaRPr>
          </a:p>
        </p:txBody>
      </p:sp>
      <p:sp>
        <p:nvSpPr>
          <p:cNvPr id="3" name="Rectangle 2"/>
          <p:cNvSpPr/>
          <p:nvPr/>
        </p:nvSpPr>
        <p:spPr>
          <a:xfrm>
            <a:off x="429846" y="1701556"/>
            <a:ext cx="11217534" cy="1569660"/>
          </a:xfrm>
          <a:prstGeom prst="rect">
            <a:avLst/>
          </a:prstGeom>
        </p:spPr>
        <p:txBody>
          <a:bodyPr wrap="square">
            <a:spAutoFit/>
          </a:bodyPr>
          <a:lstStyle/>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sp>
        <p:nvSpPr>
          <p:cNvPr id="4" name="Rectangle 3"/>
          <p:cNvSpPr/>
          <p:nvPr/>
        </p:nvSpPr>
        <p:spPr>
          <a:xfrm>
            <a:off x="1255990" y="1701556"/>
            <a:ext cx="10279517" cy="461665"/>
          </a:xfrm>
          <a:prstGeom prst="rect">
            <a:avLst/>
          </a:prstGeom>
        </p:spPr>
        <p:txBody>
          <a:bodyPr wrap="square">
            <a:spAutoFit/>
          </a:bodyPr>
          <a:lstStyle/>
          <a:p>
            <a:r>
              <a:rPr lang="en-US" sz="2400" b="1" dirty="0" smtClean="0">
                <a:solidFill>
                  <a:srgbClr val="FFFFFF"/>
                </a:solidFill>
                <a:effectLst>
                  <a:outerShdw blurRad="38100" dist="38100" dir="2700000" algn="tl">
                    <a:srgbClr val="000000">
                      <a:alpha val="43137"/>
                    </a:srgbClr>
                  </a:outerShdw>
                </a:effectLst>
                <a:latin typeface="Arial"/>
              </a:rPr>
              <a:t> </a:t>
            </a:r>
            <a:endParaRPr lang="en-US" dirty="0"/>
          </a:p>
        </p:txBody>
      </p:sp>
      <p:sp>
        <p:nvSpPr>
          <p:cNvPr id="5" name="Rectangle 4"/>
          <p:cNvSpPr/>
          <p:nvPr/>
        </p:nvSpPr>
        <p:spPr>
          <a:xfrm>
            <a:off x="941941" y="1643219"/>
            <a:ext cx="269626" cy="461665"/>
          </a:xfrm>
          <a:prstGeom prst="rect">
            <a:avLst/>
          </a:prstGeom>
        </p:spPr>
        <p:txBody>
          <a:bodyPr wrap="none">
            <a:spAutoFit/>
          </a:bodyPr>
          <a:lstStyle/>
          <a:p>
            <a:r>
              <a:rPr lang="en-US" sz="2400" b="1" dirty="0" smtClean="0">
                <a:solidFill>
                  <a:srgbClr val="FFFFFF"/>
                </a:solidFill>
                <a:effectLst>
                  <a:outerShdw blurRad="38100" dist="38100" dir="2700000" algn="tl">
                    <a:srgbClr val="000000">
                      <a:alpha val="43137"/>
                    </a:srgbClr>
                  </a:outerShdw>
                </a:effectLst>
                <a:latin typeface="Arial"/>
              </a:rPr>
              <a:t> </a:t>
            </a:r>
            <a:endParaRPr lang="en-US" dirty="0"/>
          </a:p>
        </p:txBody>
      </p:sp>
    </p:spTree>
    <p:extLst>
      <p:ext uri="{BB962C8B-B14F-4D97-AF65-F5344CB8AC3E}">
        <p14:creationId xmlns:p14="http://schemas.microsoft.com/office/powerpoint/2010/main" val="73852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4796" y="521210"/>
            <a:ext cx="7162800" cy="646331"/>
          </a:xfrm>
          <a:prstGeom prst="rect">
            <a:avLst/>
          </a:prstGeom>
          <a:noFill/>
        </p:spPr>
        <p:txBody>
          <a:bodyPr wrap="square" rtlCol="0">
            <a:spAutoFit/>
          </a:bodyPr>
          <a:lstStyle/>
          <a:p>
            <a:r>
              <a:rPr lang="en-US" sz="3600" b="1" dirty="0">
                <a:solidFill>
                  <a:srgbClr val="FFFF00"/>
                </a:solidFill>
                <a:effectLst>
                  <a:outerShdw blurRad="38100" dist="38100" dir="2700000" algn="tl">
                    <a:srgbClr val="000000">
                      <a:alpha val="43137"/>
                    </a:srgbClr>
                  </a:outerShdw>
                </a:effectLst>
                <a:latin typeface="Arial Black" panose="020B0A04020102020204" pitchFamily="34" charset="0"/>
              </a:rPr>
              <a:t>TODAY’S OBJECTIVES:</a:t>
            </a:r>
            <a:r>
              <a:rPr lang="en-US" sz="3600" b="1" dirty="0">
                <a:solidFill>
                  <a:srgbClr val="FFFF00"/>
                </a:solidFill>
                <a:latin typeface="Arial Black" panose="020B0A04020102020204" pitchFamily="34" charset="0"/>
              </a:rPr>
              <a:t> </a:t>
            </a:r>
          </a:p>
        </p:txBody>
      </p:sp>
      <p:sp>
        <p:nvSpPr>
          <p:cNvPr id="3" name="Rectangle 2"/>
          <p:cNvSpPr/>
          <p:nvPr/>
        </p:nvSpPr>
        <p:spPr>
          <a:xfrm>
            <a:off x="-1" y="1654663"/>
            <a:ext cx="11801231" cy="4247317"/>
          </a:xfrm>
          <a:prstGeom prst="rect">
            <a:avLst/>
          </a:prstGeom>
        </p:spPr>
        <p:txBody>
          <a:bodyPr wrap="square">
            <a:spAutoFit/>
          </a:bodyPr>
          <a:lstStyle/>
          <a:p>
            <a:pPr marL="914400" lvl="1" indent="-457200">
              <a:buFontTx/>
              <a:buAutoNum type="arabicParenR"/>
            </a:pPr>
            <a:r>
              <a:rPr lang="en-US" sz="2200" b="1" dirty="0" smtClean="0">
                <a:solidFill>
                  <a:srgbClr val="FFFFFF"/>
                </a:solidFill>
                <a:effectLst>
                  <a:outerShdw blurRad="38100" dist="38100" dir="2700000" algn="tl">
                    <a:srgbClr val="000000">
                      <a:alpha val="43137"/>
                    </a:srgbClr>
                  </a:outerShdw>
                </a:effectLst>
                <a:latin typeface="Arial Black" panose="020B0A04020102020204" pitchFamily="34" charset="0"/>
              </a:rPr>
              <a:t>To quickly clarify the benefits and challenges of Green Infrastructure   </a:t>
            </a:r>
          </a:p>
          <a:p>
            <a:pPr marL="914400" lvl="1" indent="-457200">
              <a:buFontTx/>
              <a:buAutoNum type="arabicParenR"/>
            </a:pPr>
            <a:endParaRPr lang="en-US" sz="2200" b="1" dirty="0">
              <a:solidFill>
                <a:srgbClr val="FFFFFF"/>
              </a:solidFill>
              <a:effectLst>
                <a:outerShdw blurRad="38100" dist="38100" dir="2700000" algn="tl">
                  <a:srgbClr val="000000">
                    <a:alpha val="43137"/>
                  </a:srgbClr>
                </a:outerShdw>
              </a:effectLst>
              <a:latin typeface="Arial Black" panose="020B0A04020102020204" pitchFamily="34" charset="0"/>
            </a:endParaRPr>
          </a:p>
          <a:p>
            <a:pPr marL="914400" lvl="1" indent="-457200">
              <a:buFontTx/>
              <a:buAutoNum type="arabicParenR"/>
            </a:pPr>
            <a:r>
              <a:rPr lang="en-US" sz="2200" b="1" dirty="0" smtClean="0">
                <a:solidFill>
                  <a:srgbClr val="FFFFFF"/>
                </a:solidFill>
                <a:effectLst>
                  <a:outerShdw blurRad="38100" dist="38100" dir="2700000" algn="tl">
                    <a:srgbClr val="000000">
                      <a:alpha val="43137"/>
                    </a:srgbClr>
                  </a:outerShdw>
                </a:effectLst>
                <a:latin typeface="Arial Black" panose="020B0A04020102020204" pitchFamily="34" charset="0"/>
              </a:rPr>
              <a:t>To provide a brief summary of the Collective Impact framework </a:t>
            </a:r>
            <a:endParaRPr lang="en-US" sz="2200" b="1" dirty="0">
              <a:solidFill>
                <a:srgbClr val="FFFFFF"/>
              </a:solidFill>
              <a:effectLst>
                <a:outerShdw blurRad="38100" dist="38100" dir="2700000" algn="tl">
                  <a:srgbClr val="000000">
                    <a:alpha val="43137"/>
                  </a:srgbClr>
                </a:outerShdw>
              </a:effectLst>
              <a:latin typeface="Arial Black" panose="020B0A04020102020204" pitchFamily="34" charset="0"/>
            </a:endParaRPr>
          </a:p>
          <a:p>
            <a:pPr marL="914400" lvl="1" indent="-457200">
              <a:buFontTx/>
              <a:buAutoNum type="arabicParenR"/>
            </a:pPr>
            <a:endParaRPr lang="en-US" sz="2200" b="1" dirty="0">
              <a:solidFill>
                <a:srgbClr val="FFFFFF"/>
              </a:solidFill>
              <a:effectLst>
                <a:outerShdw blurRad="38100" dist="38100" dir="2700000" algn="tl">
                  <a:srgbClr val="000000">
                    <a:alpha val="43137"/>
                  </a:srgbClr>
                </a:outerShdw>
              </a:effectLst>
              <a:latin typeface="Arial Black" panose="020B0A04020102020204" pitchFamily="34" charset="0"/>
            </a:endParaRPr>
          </a:p>
          <a:p>
            <a:pPr marL="914400" lvl="1" indent="-457200">
              <a:buFontTx/>
              <a:buAutoNum type="arabicParenR"/>
            </a:pPr>
            <a:r>
              <a:rPr lang="en-US" sz="2200" b="1" dirty="0">
                <a:solidFill>
                  <a:srgbClr val="FFFFFF"/>
                </a:solidFill>
                <a:effectLst>
                  <a:outerShdw blurRad="38100" dist="38100" dir="2700000" algn="tl">
                    <a:srgbClr val="000000">
                      <a:alpha val="43137"/>
                    </a:srgbClr>
                  </a:outerShdw>
                </a:effectLst>
                <a:latin typeface="Arial Black" panose="020B0A04020102020204" pitchFamily="34" charset="0"/>
              </a:rPr>
              <a:t>To </a:t>
            </a:r>
            <a:r>
              <a:rPr lang="en-US" sz="2200" b="1" dirty="0" smtClean="0">
                <a:solidFill>
                  <a:srgbClr val="FFFFFF"/>
                </a:solidFill>
                <a:effectLst>
                  <a:outerShdw blurRad="38100" dist="38100" dir="2700000" algn="tl">
                    <a:srgbClr val="000000">
                      <a:alpha val="43137"/>
                    </a:srgbClr>
                  </a:outerShdw>
                </a:effectLst>
                <a:latin typeface="Arial Black" panose="020B0A04020102020204" pitchFamily="34" charset="0"/>
              </a:rPr>
              <a:t>provide a brief summary of Adaptive Management principles</a:t>
            </a:r>
          </a:p>
          <a:p>
            <a:pPr marL="914400" lvl="1" indent="-457200">
              <a:buFontTx/>
              <a:buAutoNum type="arabicParenR"/>
            </a:pPr>
            <a:endParaRPr lang="en-US" sz="2200" b="1" dirty="0">
              <a:solidFill>
                <a:srgbClr val="FFFFFF"/>
              </a:solidFill>
              <a:effectLst>
                <a:outerShdw blurRad="38100" dist="38100" dir="2700000" algn="tl">
                  <a:srgbClr val="000000">
                    <a:alpha val="43137"/>
                  </a:srgbClr>
                </a:outerShdw>
              </a:effectLst>
              <a:latin typeface="Arial Black" panose="020B0A04020102020204" pitchFamily="34" charset="0"/>
            </a:endParaRPr>
          </a:p>
          <a:p>
            <a:pPr marL="914400" lvl="1" indent="-457200">
              <a:buFontTx/>
              <a:buAutoNum type="arabicParenR"/>
            </a:pPr>
            <a:r>
              <a:rPr lang="en-US" sz="2200" b="1" dirty="0" smtClean="0">
                <a:solidFill>
                  <a:srgbClr val="FFFFFF"/>
                </a:solidFill>
                <a:effectLst>
                  <a:outerShdw blurRad="38100" dist="38100" dir="2700000" algn="tl">
                    <a:srgbClr val="000000">
                      <a:alpha val="43137"/>
                    </a:srgbClr>
                  </a:outerShdw>
                </a:effectLst>
                <a:latin typeface="Arial Black" panose="020B0A04020102020204" pitchFamily="34" charset="0"/>
              </a:rPr>
              <a:t>To initiate a discussion about how we might better use these two concepts to improve and expand our region’s GI network</a:t>
            </a:r>
            <a:endParaRPr lang="en-US" sz="2200" b="1" dirty="0">
              <a:solidFill>
                <a:srgbClr val="FFFFFF"/>
              </a:solidFill>
              <a:latin typeface="Arial Black" panose="020B0A04020102020204" pitchFamily="34" charset="0"/>
            </a:endParaRPr>
          </a:p>
          <a:p>
            <a:pPr marL="914400" lvl="1" indent="-457200">
              <a:buFontTx/>
              <a:buAutoNum type="arabicParenR"/>
            </a:pPr>
            <a:endParaRPr lang="en-US" sz="2200" b="1" dirty="0">
              <a:solidFill>
                <a:srgbClr val="FFFFFF"/>
              </a:solidFill>
              <a:latin typeface="Arial Black" panose="020B0A04020102020204" pitchFamily="34" charset="0"/>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spTree>
    <p:extLst>
      <p:ext uri="{BB962C8B-B14F-4D97-AF65-F5344CB8AC3E}">
        <p14:creationId xmlns:p14="http://schemas.microsoft.com/office/powerpoint/2010/main" val="1871789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9283" y="176099"/>
            <a:ext cx="10058659" cy="646331"/>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latin typeface="Arial Black" panose="020B0A04020102020204" pitchFamily="34" charset="0"/>
              </a:rPr>
              <a:t>Potential Green Infrastructure Benefits </a:t>
            </a:r>
            <a:r>
              <a:rPr lang="en-US" sz="3600" b="1" dirty="0" smtClean="0">
                <a:solidFill>
                  <a:srgbClr val="FFFF00"/>
                </a:solidFill>
                <a:latin typeface="Arial Black" panose="020B0A04020102020204" pitchFamily="34" charset="0"/>
              </a:rPr>
              <a:t> </a:t>
            </a:r>
            <a:endParaRPr lang="en-US" sz="3600" b="1" dirty="0">
              <a:solidFill>
                <a:srgbClr val="FFFF00"/>
              </a:solidFill>
              <a:latin typeface="Arial Black" panose="020B0A04020102020204" pitchFamily="34" charset="0"/>
            </a:endParaRPr>
          </a:p>
        </p:txBody>
      </p:sp>
      <p:sp>
        <p:nvSpPr>
          <p:cNvPr id="3" name="Rectangle 2"/>
          <p:cNvSpPr/>
          <p:nvPr/>
        </p:nvSpPr>
        <p:spPr>
          <a:xfrm>
            <a:off x="429846" y="1701556"/>
            <a:ext cx="11217534" cy="1569660"/>
          </a:xfrm>
          <a:prstGeom prst="rect">
            <a:avLst/>
          </a:prstGeom>
        </p:spPr>
        <p:txBody>
          <a:bodyPr wrap="square">
            <a:spAutoFit/>
          </a:bodyPr>
          <a:lstStyle/>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sp>
        <p:nvSpPr>
          <p:cNvPr id="4" name="Rectangle 3"/>
          <p:cNvSpPr/>
          <p:nvPr/>
        </p:nvSpPr>
        <p:spPr>
          <a:xfrm>
            <a:off x="1255990" y="1701556"/>
            <a:ext cx="10279517" cy="461665"/>
          </a:xfrm>
          <a:prstGeom prst="rect">
            <a:avLst/>
          </a:prstGeom>
        </p:spPr>
        <p:txBody>
          <a:bodyPr wrap="square">
            <a:spAutoFit/>
          </a:bodyPr>
          <a:lstStyle/>
          <a:p>
            <a:r>
              <a:rPr lang="en-US" sz="2400" b="1" dirty="0" smtClean="0">
                <a:solidFill>
                  <a:srgbClr val="FFFFFF"/>
                </a:solidFill>
                <a:effectLst>
                  <a:outerShdw blurRad="38100" dist="38100" dir="2700000" algn="tl">
                    <a:srgbClr val="000000">
                      <a:alpha val="43137"/>
                    </a:srgbClr>
                  </a:outerShdw>
                </a:effectLst>
                <a:latin typeface="Arial"/>
              </a:rPr>
              <a:t> </a:t>
            </a:r>
            <a:endParaRPr lang="en-US" dirty="0"/>
          </a:p>
        </p:txBody>
      </p:sp>
    </p:spTree>
    <p:extLst>
      <p:ext uri="{BB962C8B-B14F-4D97-AF65-F5344CB8AC3E}">
        <p14:creationId xmlns:p14="http://schemas.microsoft.com/office/powerpoint/2010/main" val="1751823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9283" y="176099"/>
            <a:ext cx="10058659" cy="646331"/>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latin typeface="Arial Black" panose="020B0A04020102020204" pitchFamily="34" charset="0"/>
              </a:rPr>
              <a:t>Potential Green Infrastructure Benefits </a:t>
            </a:r>
            <a:r>
              <a:rPr lang="en-US" sz="3600" b="1" dirty="0" smtClean="0">
                <a:solidFill>
                  <a:srgbClr val="FFFF00"/>
                </a:solidFill>
                <a:latin typeface="Arial Black" panose="020B0A04020102020204" pitchFamily="34" charset="0"/>
              </a:rPr>
              <a:t> </a:t>
            </a:r>
            <a:endParaRPr lang="en-US" sz="3600" b="1" dirty="0">
              <a:solidFill>
                <a:srgbClr val="FFFF00"/>
              </a:solidFill>
              <a:latin typeface="Arial Black" panose="020B0A04020102020204" pitchFamily="34" charset="0"/>
            </a:endParaRPr>
          </a:p>
        </p:txBody>
      </p:sp>
      <p:sp>
        <p:nvSpPr>
          <p:cNvPr id="3" name="Rectangle 2"/>
          <p:cNvSpPr/>
          <p:nvPr/>
        </p:nvSpPr>
        <p:spPr>
          <a:xfrm>
            <a:off x="429846" y="1701556"/>
            <a:ext cx="11217534" cy="1569660"/>
          </a:xfrm>
          <a:prstGeom prst="rect">
            <a:avLst/>
          </a:prstGeom>
        </p:spPr>
        <p:txBody>
          <a:bodyPr wrap="square">
            <a:spAutoFit/>
          </a:bodyPr>
          <a:lstStyle/>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sp>
        <p:nvSpPr>
          <p:cNvPr id="4" name="Rectangle 3"/>
          <p:cNvSpPr/>
          <p:nvPr/>
        </p:nvSpPr>
        <p:spPr>
          <a:xfrm>
            <a:off x="1255990" y="1701556"/>
            <a:ext cx="10279517" cy="461665"/>
          </a:xfrm>
          <a:prstGeom prst="rect">
            <a:avLst/>
          </a:prstGeom>
        </p:spPr>
        <p:txBody>
          <a:bodyPr wrap="square">
            <a:spAutoFit/>
          </a:bodyPr>
          <a:lstStyle/>
          <a:p>
            <a:r>
              <a:rPr lang="en-US" sz="2400" b="1" dirty="0" smtClean="0">
                <a:solidFill>
                  <a:srgbClr val="FFFFFF"/>
                </a:solidFill>
                <a:effectLst>
                  <a:outerShdw blurRad="38100" dist="38100" dir="2700000" algn="tl">
                    <a:srgbClr val="000000">
                      <a:alpha val="43137"/>
                    </a:srgbClr>
                  </a:outerShdw>
                </a:effectLst>
                <a:latin typeface="Arial"/>
              </a:rPr>
              <a:t> </a:t>
            </a:r>
            <a:endParaRPr lang="en-US" dirty="0"/>
          </a:p>
        </p:txBody>
      </p:sp>
      <p:sp>
        <p:nvSpPr>
          <p:cNvPr id="5" name="Rectangle 4"/>
          <p:cNvSpPr/>
          <p:nvPr/>
        </p:nvSpPr>
        <p:spPr>
          <a:xfrm>
            <a:off x="429846" y="1003700"/>
            <a:ext cx="12192000" cy="588879"/>
          </a:xfrm>
          <a:prstGeom prst="rect">
            <a:avLst/>
          </a:prstGeom>
        </p:spPr>
        <p:txBody>
          <a:bodyPr wrap="square">
            <a:spAutoFit/>
          </a:bodyPr>
          <a:lstStyle/>
          <a:p>
            <a:pPr marL="342900" indent="-342900">
              <a:lnSpc>
                <a:spcPct val="150000"/>
              </a:lnSpc>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Improved ecosystem functioning and services</a:t>
            </a:r>
          </a:p>
        </p:txBody>
      </p:sp>
    </p:spTree>
    <p:extLst>
      <p:ext uri="{BB962C8B-B14F-4D97-AF65-F5344CB8AC3E}">
        <p14:creationId xmlns:p14="http://schemas.microsoft.com/office/powerpoint/2010/main" val="2765500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9283" y="176099"/>
            <a:ext cx="10058659" cy="646331"/>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latin typeface="Arial Black" panose="020B0A04020102020204" pitchFamily="34" charset="0"/>
              </a:rPr>
              <a:t>Potential Green Infrastructure Benefits </a:t>
            </a:r>
            <a:r>
              <a:rPr lang="en-US" sz="3600" b="1" dirty="0" smtClean="0">
                <a:solidFill>
                  <a:srgbClr val="FFFF00"/>
                </a:solidFill>
                <a:latin typeface="Arial Black" panose="020B0A04020102020204" pitchFamily="34" charset="0"/>
              </a:rPr>
              <a:t> </a:t>
            </a:r>
            <a:endParaRPr lang="en-US" sz="3600" b="1" dirty="0">
              <a:solidFill>
                <a:srgbClr val="FFFF00"/>
              </a:solidFill>
              <a:latin typeface="Arial Black" panose="020B0A04020102020204" pitchFamily="34" charset="0"/>
            </a:endParaRPr>
          </a:p>
        </p:txBody>
      </p:sp>
      <p:sp>
        <p:nvSpPr>
          <p:cNvPr id="3" name="Rectangle 2"/>
          <p:cNvSpPr/>
          <p:nvPr/>
        </p:nvSpPr>
        <p:spPr>
          <a:xfrm>
            <a:off x="429846" y="1701556"/>
            <a:ext cx="11217534" cy="1569660"/>
          </a:xfrm>
          <a:prstGeom prst="rect">
            <a:avLst/>
          </a:prstGeom>
        </p:spPr>
        <p:txBody>
          <a:bodyPr wrap="square">
            <a:spAutoFit/>
          </a:bodyPr>
          <a:lstStyle/>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sp>
        <p:nvSpPr>
          <p:cNvPr id="4" name="Rectangle 3"/>
          <p:cNvSpPr/>
          <p:nvPr/>
        </p:nvSpPr>
        <p:spPr>
          <a:xfrm>
            <a:off x="1255990" y="1701556"/>
            <a:ext cx="10279517" cy="461665"/>
          </a:xfrm>
          <a:prstGeom prst="rect">
            <a:avLst/>
          </a:prstGeom>
        </p:spPr>
        <p:txBody>
          <a:bodyPr wrap="square">
            <a:spAutoFit/>
          </a:bodyPr>
          <a:lstStyle/>
          <a:p>
            <a:r>
              <a:rPr lang="en-US" sz="2400" b="1" dirty="0" smtClean="0">
                <a:solidFill>
                  <a:srgbClr val="FFFFFF"/>
                </a:solidFill>
                <a:effectLst>
                  <a:outerShdw blurRad="38100" dist="38100" dir="2700000" algn="tl">
                    <a:srgbClr val="000000">
                      <a:alpha val="43137"/>
                    </a:srgbClr>
                  </a:outerShdw>
                </a:effectLst>
                <a:latin typeface="Arial"/>
              </a:rPr>
              <a:t> </a:t>
            </a:r>
            <a:endParaRPr lang="en-US" dirty="0"/>
          </a:p>
        </p:txBody>
      </p:sp>
      <p:sp>
        <p:nvSpPr>
          <p:cNvPr id="5" name="Rectangle 4"/>
          <p:cNvSpPr/>
          <p:nvPr/>
        </p:nvSpPr>
        <p:spPr>
          <a:xfrm>
            <a:off x="429846" y="1003700"/>
            <a:ext cx="12192000" cy="1200329"/>
          </a:xfrm>
          <a:prstGeom prst="rect">
            <a:avLst/>
          </a:prstGeom>
        </p:spPr>
        <p:txBody>
          <a:bodyPr wrap="square">
            <a:spAutoFit/>
          </a:bodyPr>
          <a:lstStyle/>
          <a:p>
            <a:pPr marL="342900" indent="-342900">
              <a:lnSpc>
                <a:spcPct val="150000"/>
              </a:lnSpc>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Improved ecosystem functioning and services</a:t>
            </a:r>
          </a:p>
          <a:p>
            <a:pPr marL="342900" indent="-342900">
              <a:lnSpc>
                <a:spcPct val="150000"/>
              </a:lnSpc>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Improved resilience to natural disasters/disturbances </a:t>
            </a:r>
          </a:p>
        </p:txBody>
      </p:sp>
    </p:spTree>
    <p:extLst>
      <p:ext uri="{BB962C8B-B14F-4D97-AF65-F5344CB8AC3E}">
        <p14:creationId xmlns:p14="http://schemas.microsoft.com/office/powerpoint/2010/main" val="449221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9283" y="176099"/>
            <a:ext cx="10058659" cy="646331"/>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latin typeface="Arial Black" panose="020B0A04020102020204" pitchFamily="34" charset="0"/>
              </a:rPr>
              <a:t>Potential Green Infrastructure Benefits </a:t>
            </a:r>
            <a:r>
              <a:rPr lang="en-US" sz="3600" b="1" dirty="0" smtClean="0">
                <a:solidFill>
                  <a:srgbClr val="FFFF00"/>
                </a:solidFill>
                <a:latin typeface="Arial Black" panose="020B0A04020102020204" pitchFamily="34" charset="0"/>
              </a:rPr>
              <a:t> </a:t>
            </a:r>
            <a:endParaRPr lang="en-US" sz="3600" b="1" dirty="0">
              <a:solidFill>
                <a:srgbClr val="FFFF00"/>
              </a:solidFill>
              <a:latin typeface="Arial Black" panose="020B0A04020102020204" pitchFamily="34" charset="0"/>
            </a:endParaRPr>
          </a:p>
        </p:txBody>
      </p:sp>
      <p:sp>
        <p:nvSpPr>
          <p:cNvPr id="3" name="Rectangle 2"/>
          <p:cNvSpPr/>
          <p:nvPr/>
        </p:nvSpPr>
        <p:spPr>
          <a:xfrm>
            <a:off x="429846" y="1701556"/>
            <a:ext cx="11217534" cy="1569660"/>
          </a:xfrm>
          <a:prstGeom prst="rect">
            <a:avLst/>
          </a:prstGeom>
        </p:spPr>
        <p:txBody>
          <a:bodyPr wrap="square">
            <a:spAutoFit/>
          </a:bodyPr>
          <a:lstStyle/>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sp>
        <p:nvSpPr>
          <p:cNvPr id="4" name="Rectangle 3"/>
          <p:cNvSpPr/>
          <p:nvPr/>
        </p:nvSpPr>
        <p:spPr>
          <a:xfrm>
            <a:off x="1255990" y="1701556"/>
            <a:ext cx="10279517" cy="461665"/>
          </a:xfrm>
          <a:prstGeom prst="rect">
            <a:avLst/>
          </a:prstGeom>
        </p:spPr>
        <p:txBody>
          <a:bodyPr wrap="square">
            <a:spAutoFit/>
          </a:bodyPr>
          <a:lstStyle/>
          <a:p>
            <a:r>
              <a:rPr lang="en-US" sz="2400" b="1" dirty="0" smtClean="0">
                <a:solidFill>
                  <a:srgbClr val="FFFFFF"/>
                </a:solidFill>
                <a:effectLst>
                  <a:outerShdw blurRad="38100" dist="38100" dir="2700000" algn="tl">
                    <a:srgbClr val="000000">
                      <a:alpha val="43137"/>
                    </a:srgbClr>
                  </a:outerShdw>
                </a:effectLst>
                <a:latin typeface="Arial"/>
              </a:rPr>
              <a:t> </a:t>
            </a:r>
            <a:endParaRPr lang="en-US" dirty="0"/>
          </a:p>
        </p:txBody>
      </p:sp>
      <p:sp>
        <p:nvSpPr>
          <p:cNvPr id="5" name="Rectangle 4"/>
          <p:cNvSpPr/>
          <p:nvPr/>
        </p:nvSpPr>
        <p:spPr>
          <a:xfrm>
            <a:off x="429846" y="1003700"/>
            <a:ext cx="12192000" cy="2123658"/>
          </a:xfrm>
          <a:prstGeom prst="rect">
            <a:avLst/>
          </a:prstGeom>
        </p:spPr>
        <p:txBody>
          <a:bodyPr wrap="square">
            <a:spAutoFit/>
          </a:bodyPr>
          <a:lstStyle/>
          <a:p>
            <a:pPr marL="342900" indent="-342900">
              <a:lnSpc>
                <a:spcPct val="150000"/>
              </a:lnSpc>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Improved ecosystem functioning and services</a:t>
            </a:r>
          </a:p>
          <a:p>
            <a:pPr marL="342900" indent="-342900">
              <a:lnSpc>
                <a:spcPct val="150000"/>
              </a:lnSpc>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Improved resilience to natural disasters/disturbances </a:t>
            </a:r>
          </a:p>
          <a:p>
            <a:pPr marL="342900" indent="-342900">
              <a:lnSpc>
                <a:spcPct val="150000"/>
              </a:lnSpc>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Improved community health (mental and physical)</a:t>
            </a:r>
          </a:p>
          <a:p>
            <a:r>
              <a:rPr lang="en-US" sz="2400" b="1" dirty="0" smtClean="0">
                <a:solidFill>
                  <a:srgbClr val="FFFF00"/>
                </a:solidFill>
                <a:effectLst>
                  <a:outerShdw blurRad="38100" dist="38100" dir="2700000" algn="tl">
                    <a:srgbClr val="000000">
                      <a:alpha val="43137"/>
                    </a:srgbClr>
                  </a:outerShdw>
                </a:effectLst>
                <a:latin typeface="Arial"/>
              </a:rPr>
              <a:t> </a:t>
            </a:r>
            <a:endParaRPr lang="en-US" dirty="0">
              <a:solidFill>
                <a:srgbClr val="FFFF00"/>
              </a:solidFill>
            </a:endParaRPr>
          </a:p>
        </p:txBody>
      </p:sp>
    </p:spTree>
    <p:extLst>
      <p:ext uri="{BB962C8B-B14F-4D97-AF65-F5344CB8AC3E}">
        <p14:creationId xmlns:p14="http://schemas.microsoft.com/office/powerpoint/2010/main" val="1566574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9283" y="176099"/>
            <a:ext cx="10058659" cy="646331"/>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latin typeface="Arial Black" panose="020B0A04020102020204" pitchFamily="34" charset="0"/>
              </a:rPr>
              <a:t>Potential Green Infrastructure Benefits </a:t>
            </a:r>
            <a:r>
              <a:rPr lang="en-US" sz="3600" b="1" dirty="0" smtClean="0">
                <a:solidFill>
                  <a:srgbClr val="FFFF00"/>
                </a:solidFill>
                <a:latin typeface="Arial Black" panose="020B0A04020102020204" pitchFamily="34" charset="0"/>
              </a:rPr>
              <a:t> </a:t>
            </a:r>
            <a:endParaRPr lang="en-US" sz="3600" b="1" dirty="0">
              <a:solidFill>
                <a:srgbClr val="FFFF00"/>
              </a:solidFill>
              <a:latin typeface="Arial Black" panose="020B0A04020102020204" pitchFamily="34" charset="0"/>
            </a:endParaRPr>
          </a:p>
        </p:txBody>
      </p:sp>
      <p:sp>
        <p:nvSpPr>
          <p:cNvPr id="3" name="Rectangle 2"/>
          <p:cNvSpPr/>
          <p:nvPr/>
        </p:nvSpPr>
        <p:spPr>
          <a:xfrm>
            <a:off x="429846" y="1701556"/>
            <a:ext cx="11217534" cy="1569660"/>
          </a:xfrm>
          <a:prstGeom prst="rect">
            <a:avLst/>
          </a:prstGeom>
        </p:spPr>
        <p:txBody>
          <a:bodyPr wrap="square">
            <a:spAutoFit/>
          </a:bodyPr>
          <a:lstStyle/>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sp>
        <p:nvSpPr>
          <p:cNvPr id="4" name="Rectangle 3"/>
          <p:cNvSpPr/>
          <p:nvPr/>
        </p:nvSpPr>
        <p:spPr>
          <a:xfrm>
            <a:off x="1255990" y="1701556"/>
            <a:ext cx="10279517" cy="461665"/>
          </a:xfrm>
          <a:prstGeom prst="rect">
            <a:avLst/>
          </a:prstGeom>
        </p:spPr>
        <p:txBody>
          <a:bodyPr wrap="square">
            <a:spAutoFit/>
          </a:bodyPr>
          <a:lstStyle/>
          <a:p>
            <a:r>
              <a:rPr lang="en-US" sz="2400" b="1" dirty="0" smtClean="0">
                <a:solidFill>
                  <a:srgbClr val="FFFFFF"/>
                </a:solidFill>
                <a:effectLst>
                  <a:outerShdw blurRad="38100" dist="38100" dir="2700000" algn="tl">
                    <a:srgbClr val="000000">
                      <a:alpha val="43137"/>
                    </a:srgbClr>
                  </a:outerShdw>
                </a:effectLst>
                <a:latin typeface="Arial"/>
              </a:rPr>
              <a:t> </a:t>
            </a:r>
            <a:endParaRPr lang="en-US" dirty="0"/>
          </a:p>
        </p:txBody>
      </p:sp>
      <p:sp>
        <p:nvSpPr>
          <p:cNvPr id="5" name="Rectangle 4"/>
          <p:cNvSpPr/>
          <p:nvPr/>
        </p:nvSpPr>
        <p:spPr>
          <a:xfrm>
            <a:off x="429846" y="1003700"/>
            <a:ext cx="12192000" cy="2677656"/>
          </a:xfrm>
          <a:prstGeom prst="rect">
            <a:avLst/>
          </a:prstGeom>
        </p:spPr>
        <p:txBody>
          <a:bodyPr wrap="square">
            <a:spAutoFit/>
          </a:bodyPr>
          <a:lstStyle/>
          <a:p>
            <a:pPr marL="342900" indent="-342900">
              <a:lnSpc>
                <a:spcPct val="150000"/>
              </a:lnSpc>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Improved ecosystem functioning and services</a:t>
            </a:r>
          </a:p>
          <a:p>
            <a:pPr marL="342900" indent="-342900">
              <a:lnSpc>
                <a:spcPct val="150000"/>
              </a:lnSpc>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Improved resilience to natural disasters/disturbances </a:t>
            </a:r>
          </a:p>
          <a:p>
            <a:pPr marL="342900" indent="-342900">
              <a:lnSpc>
                <a:spcPct val="150000"/>
              </a:lnSpc>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Improved community health (mental and physical)</a:t>
            </a:r>
          </a:p>
          <a:p>
            <a:pPr marL="342900" indent="-342900">
              <a:lnSpc>
                <a:spcPct val="150000"/>
              </a:lnSpc>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Improved economic vitality</a:t>
            </a:r>
          </a:p>
          <a:p>
            <a:r>
              <a:rPr lang="en-US" sz="2400" b="1" dirty="0" smtClean="0">
                <a:solidFill>
                  <a:srgbClr val="FFFF00"/>
                </a:solidFill>
                <a:effectLst>
                  <a:outerShdw blurRad="38100" dist="38100" dir="2700000" algn="tl">
                    <a:srgbClr val="000000">
                      <a:alpha val="43137"/>
                    </a:srgbClr>
                  </a:outerShdw>
                </a:effectLst>
                <a:latin typeface="Arial"/>
              </a:rPr>
              <a:t> </a:t>
            </a:r>
            <a:endParaRPr lang="en-US" dirty="0">
              <a:solidFill>
                <a:srgbClr val="FFFF00"/>
              </a:solidFill>
            </a:endParaRPr>
          </a:p>
        </p:txBody>
      </p:sp>
    </p:spTree>
    <p:extLst>
      <p:ext uri="{BB962C8B-B14F-4D97-AF65-F5344CB8AC3E}">
        <p14:creationId xmlns:p14="http://schemas.microsoft.com/office/powerpoint/2010/main" val="3245142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9283" y="176099"/>
            <a:ext cx="10058659" cy="646331"/>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latin typeface="Arial Black" panose="020B0A04020102020204" pitchFamily="34" charset="0"/>
              </a:rPr>
              <a:t>Potential Green Infrastructure Benefits </a:t>
            </a:r>
            <a:r>
              <a:rPr lang="en-US" sz="3600" b="1" dirty="0" smtClean="0">
                <a:solidFill>
                  <a:srgbClr val="FFFF00"/>
                </a:solidFill>
                <a:latin typeface="Arial Black" panose="020B0A04020102020204" pitchFamily="34" charset="0"/>
              </a:rPr>
              <a:t> </a:t>
            </a:r>
            <a:endParaRPr lang="en-US" sz="3600" b="1" dirty="0">
              <a:solidFill>
                <a:srgbClr val="FFFF00"/>
              </a:solidFill>
              <a:latin typeface="Arial Black" panose="020B0A04020102020204" pitchFamily="34" charset="0"/>
            </a:endParaRPr>
          </a:p>
        </p:txBody>
      </p:sp>
      <p:sp>
        <p:nvSpPr>
          <p:cNvPr id="3" name="Rectangle 2"/>
          <p:cNvSpPr/>
          <p:nvPr/>
        </p:nvSpPr>
        <p:spPr>
          <a:xfrm>
            <a:off x="429846" y="1701556"/>
            <a:ext cx="11217534" cy="1569660"/>
          </a:xfrm>
          <a:prstGeom prst="rect">
            <a:avLst/>
          </a:prstGeom>
        </p:spPr>
        <p:txBody>
          <a:bodyPr wrap="square">
            <a:spAutoFit/>
          </a:bodyPr>
          <a:lstStyle/>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sp>
        <p:nvSpPr>
          <p:cNvPr id="4" name="Rectangle 3"/>
          <p:cNvSpPr/>
          <p:nvPr/>
        </p:nvSpPr>
        <p:spPr>
          <a:xfrm>
            <a:off x="1255990" y="1701556"/>
            <a:ext cx="10279517" cy="461665"/>
          </a:xfrm>
          <a:prstGeom prst="rect">
            <a:avLst/>
          </a:prstGeom>
        </p:spPr>
        <p:txBody>
          <a:bodyPr wrap="square">
            <a:spAutoFit/>
          </a:bodyPr>
          <a:lstStyle/>
          <a:p>
            <a:r>
              <a:rPr lang="en-US" sz="2400" b="1" dirty="0" smtClean="0">
                <a:solidFill>
                  <a:srgbClr val="FFFFFF"/>
                </a:solidFill>
                <a:effectLst>
                  <a:outerShdw blurRad="38100" dist="38100" dir="2700000" algn="tl">
                    <a:srgbClr val="000000">
                      <a:alpha val="43137"/>
                    </a:srgbClr>
                  </a:outerShdw>
                </a:effectLst>
                <a:latin typeface="Arial"/>
              </a:rPr>
              <a:t> </a:t>
            </a:r>
            <a:endParaRPr lang="en-US" dirty="0"/>
          </a:p>
        </p:txBody>
      </p:sp>
      <p:sp>
        <p:nvSpPr>
          <p:cNvPr id="5" name="Rectangle 4"/>
          <p:cNvSpPr/>
          <p:nvPr/>
        </p:nvSpPr>
        <p:spPr>
          <a:xfrm>
            <a:off x="429846" y="1003700"/>
            <a:ext cx="12192000" cy="3416320"/>
          </a:xfrm>
          <a:prstGeom prst="rect">
            <a:avLst/>
          </a:prstGeom>
        </p:spPr>
        <p:txBody>
          <a:bodyPr wrap="square">
            <a:spAutoFit/>
          </a:bodyPr>
          <a:lstStyle/>
          <a:p>
            <a:pPr marL="342900" indent="-342900">
              <a:lnSpc>
                <a:spcPct val="150000"/>
              </a:lnSpc>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Improved ecosystem functioning and services</a:t>
            </a:r>
          </a:p>
          <a:p>
            <a:pPr marL="342900" indent="-342900">
              <a:lnSpc>
                <a:spcPct val="150000"/>
              </a:lnSpc>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Improved resilience to natural disasters/disturbances </a:t>
            </a:r>
          </a:p>
          <a:p>
            <a:pPr marL="342900" indent="-342900">
              <a:lnSpc>
                <a:spcPct val="150000"/>
              </a:lnSpc>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Improved community health (mental and physical)</a:t>
            </a:r>
          </a:p>
          <a:p>
            <a:pPr marL="342900" indent="-342900">
              <a:lnSpc>
                <a:spcPct val="150000"/>
              </a:lnSpc>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Improved economic vitality</a:t>
            </a:r>
          </a:p>
          <a:p>
            <a:pPr marL="342900" indent="-342900">
              <a:lnSpc>
                <a:spcPct val="150000"/>
              </a:lnSpc>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Enhanced opportunities for recreation, tourism, and alternative transportation</a:t>
            </a:r>
          </a:p>
        </p:txBody>
      </p:sp>
    </p:spTree>
    <p:extLst>
      <p:ext uri="{BB962C8B-B14F-4D97-AF65-F5344CB8AC3E}">
        <p14:creationId xmlns:p14="http://schemas.microsoft.com/office/powerpoint/2010/main" val="1092908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9283" y="176099"/>
            <a:ext cx="10058659" cy="646331"/>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latin typeface="Arial Black" panose="020B0A04020102020204" pitchFamily="34" charset="0"/>
              </a:rPr>
              <a:t>Potential Green Infrastructure Benefits </a:t>
            </a:r>
            <a:r>
              <a:rPr lang="en-US" sz="3600" b="1" dirty="0" smtClean="0">
                <a:solidFill>
                  <a:srgbClr val="FFFF00"/>
                </a:solidFill>
                <a:latin typeface="Arial Black" panose="020B0A04020102020204" pitchFamily="34" charset="0"/>
              </a:rPr>
              <a:t> </a:t>
            </a:r>
            <a:endParaRPr lang="en-US" sz="3600" b="1" dirty="0">
              <a:solidFill>
                <a:srgbClr val="FFFF00"/>
              </a:solidFill>
              <a:latin typeface="Arial Black" panose="020B0A04020102020204" pitchFamily="34" charset="0"/>
            </a:endParaRPr>
          </a:p>
        </p:txBody>
      </p:sp>
      <p:sp>
        <p:nvSpPr>
          <p:cNvPr id="3" name="Rectangle 2"/>
          <p:cNvSpPr/>
          <p:nvPr/>
        </p:nvSpPr>
        <p:spPr>
          <a:xfrm>
            <a:off x="429846" y="1701556"/>
            <a:ext cx="11217534" cy="1569660"/>
          </a:xfrm>
          <a:prstGeom prst="rect">
            <a:avLst/>
          </a:prstGeom>
        </p:spPr>
        <p:txBody>
          <a:bodyPr wrap="square">
            <a:spAutoFit/>
          </a:bodyPr>
          <a:lstStyle/>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sp>
        <p:nvSpPr>
          <p:cNvPr id="4" name="Rectangle 3"/>
          <p:cNvSpPr/>
          <p:nvPr/>
        </p:nvSpPr>
        <p:spPr>
          <a:xfrm>
            <a:off x="1255990" y="1701556"/>
            <a:ext cx="10279517" cy="461665"/>
          </a:xfrm>
          <a:prstGeom prst="rect">
            <a:avLst/>
          </a:prstGeom>
        </p:spPr>
        <p:txBody>
          <a:bodyPr wrap="square">
            <a:spAutoFit/>
          </a:bodyPr>
          <a:lstStyle/>
          <a:p>
            <a:r>
              <a:rPr lang="en-US" sz="2400" b="1" dirty="0" smtClean="0">
                <a:solidFill>
                  <a:srgbClr val="FFFFFF"/>
                </a:solidFill>
                <a:effectLst>
                  <a:outerShdw blurRad="38100" dist="38100" dir="2700000" algn="tl">
                    <a:srgbClr val="000000">
                      <a:alpha val="43137"/>
                    </a:srgbClr>
                  </a:outerShdw>
                </a:effectLst>
                <a:latin typeface="Arial"/>
              </a:rPr>
              <a:t> </a:t>
            </a:r>
            <a:endParaRPr lang="en-US" dirty="0"/>
          </a:p>
        </p:txBody>
      </p:sp>
      <p:sp>
        <p:nvSpPr>
          <p:cNvPr id="5" name="Rectangle 4"/>
          <p:cNvSpPr/>
          <p:nvPr/>
        </p:nvSpPr>
        <p:spPr>
          <a:xfrm>
            <a:off x="429846" y="1003700"/>
            <a:ext cx="12192000" cy="4708981"/>
          </a:xfrm>
          <a:prstGeom prst="rect">
            <a:avLst/>
          </a:prstGeom>
        </p:spPr>
        <p:txBody>
          <a:bodyPr wrap="square">
            <a:spAutoFit/>
          </a:bodyPr>
          <a:lstStyle/>
          <a:p>
            <a:pPr marL="342900" indent="-342900">
              <a:lnSpc>
                <a:spcPct val="150000"/>
              </a:lnSpc>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Improved ecosystem functioning and services</a:t>
            </a:r>
          </a:p>
          <a:p>
            <a:pPr marL="342900" indent="-342900">
              <a:lnSpc>
                <a:spcPct val="150000"/>
              </a:lnSpc>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Improved resilience to natural disasters/disturbances </a:t>
            </a:r>
          </a:p>
          <a:p>
            <a:pPr marL="342900" indent="-342900">
              <a:lnSpc>
                <a:spcPct val="150000"/>
              </a:lnSpc>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Improved community health (mental and physical)</a:t>
            </a:r>
          </a:p>
          <a:p>
            <a:pPr marL="342900" indent="-342900">
              <a:lnSpc>
                <a:spcPct val="150000"/>
              </a:lnSpc>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Improved economic vitality</a:t>
            </a:r>
          </a:p>
          <a:p>
            <a:pPr marL="342900" indent="-342900">
              <a:lnSpc>
                <a:spcPct val="150000"/>
              </a:lnSpc>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Enhanced opportunities for recreation, tourism, and alternative transportation</a:t>
            </a:r>
          </a:p>
          <a:p>
            <a:pPr marL="342900" indent="-342900">
              <a:lnSpc>
                <a:spcPct val="150000"/>
              </a:lnSpc>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Improved community aesthetics and livability</a:t>
            </a:r>
          </a:p>
          <a:p>
            <a:endParaRPr lang="en-US" sz="2400" b="1" dirty="0">
              <a:solidFill>
                <a:srgbClr val="FFFFFF"/>
              </a:solidFill>
              <a:effectLst>
                <a:outerShdw blurRad="38100" dist="38100" dir="2700000" algn="tl">
                  <a:srgbClr val="000000">
                    <a:alpha val="43137"/>
                  </a:srgbClr>
                </a:outerShdw>
              </a:effectLst>
              <a:latin typeface="Arial"/>
            </a:endParaRPr>
          </a:p>
          <a:p>
            <a:r>
              <a:rPr lang="en-US" sz="2400" b="1" dirty="0" smtClean="0">
                <a:solidFill>
                  <a:srgbClr val="FFFFFF"/>
                </a:solidFill>
                <a:effectLst>
                  <a:outerShdw blurRad="38100" dist="38100" dir="2700000" algn="tl">
                    <a:srgbClr val="000000">
                      <a:alpha val="43137"/>
                    </a:srgbClr>
                  </a:outerShdw>
                </a:effectLst>
                <a:latin typeface="Arial"/>
              </a:rPr>
              <a:t>                     </a:t>
            </a:r>
            <a:r>
              <a:rPr lang="en-US" sz="2400" b="1" dirty="0" smtClean="0">
                <a:solidFill>
                  <a:srgbClr val="FFFF00"/>
                </a:solidFill>
                <a:effectLst>
                  <a:outerShdw blurRad="38100" dist="38100" dir="2700000" algn="tl">
                    <a:srgbClr val="000000">
                      <a:alpha val="43137"/>
                    </a:srgbClr>
                  </a:outerShdw>
                </a:effectLst>
                <a:latin typeface="Arial"/>
              </a:rPr>
              <a:t> </a:t>
            </a:r>
            <a:endParaRPr lang="en-US" dirty="0">
              <a:solidFill>
                <a:srgbClr val="FFFF00"/>
              </a:solidFill>
            </a:endParaRPr>
          </a:p>
        </p:txBody>
      </p:sp>
    </p:spTree>
    <p:extLst>
      <p:ext uri="{BB962C8B-B14F-4D97-AF65-F5344CB8AC3E}">
        <p14:creationId xmlns:p14="http://schemas.microsoft.com/office/powerpoint/2010/main" val="4139734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9283" y="176099"/>
            <a:ext cx="10058659" cy="646331"/>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latin typeface="Arial Black" panose="020B0A04020102020204" pitchFamily="34" charset="0"/>
              </a:rPr>
              <a:t>Potential Green Infrastructure Benefits </a:t>
            </a:r>
            <a:r>
              <a:rPr lang="en-US" sz="3600" b="1" dirty="0" smtClean="0">
                <a:solidFill>
                  <a:srgbClr val="FFFF00"/>
                </a:solidFill>
                <a:latin typeface="Arial Black" panose="020B0A04020102020204" pitchFamily="34" charset="0"/>
              </a:rPr>
              <a:t> </a:t>
            </a:r>
            <a:endParaRPr lang="en-US" sz="3600" b="1" dirty="0">
              <a:solidFill>
                <a:srgbClr val="FFFF00"/>
              </a:solidFill>
              <a:latin typeface="Arial Black" panose="020B0A04020102020204" pitchFamily="34" charset="0"/>
            </a:endParaRPr>
          </a:p>
        </p:txBody>
      </p:sp>
      <p:sp>
        <p:nvSpPr>
          <p:cNvPr id="3" name="Rectangle 2"/>
          <p:cNvSpPr/>
          <p:nvPr/>
        </p:nvSpPr>
        <p:spPr>
          <a:xfrm>
            <a:off x="429846" y="1701556"/>
            <a:ext cx="11217534" cy="1569660"/>
          </a:xfrm>
          <a:prstGeom prst="rect">
            <a:avLst/>
          </a:prstGeom>
        </p:spPr>
        <p:txBody>
          <a:bodyPr wrap="square">
            <a:spAutoFit/>
          </a:bodyPr>
          <a:lstStyle/>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sp>
        <p:nvSpPr>
          <p:cNvPr id="4" name="Rectangle 3"/>
          <p:cNvSpPr/>
          <p:nvPr/>
        </p:nvSpPr>
        <p:spPr>
          <a:xfrm>
            <a:off x="1255990" y="1701556"/>
            <a:ext cx="10279517" cy="461665"/>
          </a:xfrm>
          <a:prstGeom prst="rect">
            <a:avLst/>
          </a:prstGeom>
        </p:spPr>
        <p:txBody>
          <a:bodyPr wrap="square">
            <a:spAutoFit/>
          </a:bodyPr>
          <a:lstStyle/>
          <a:p>
            <a:r>
              <a:rPr lang="en-US" sz="2400" b="1" dirty="0" smtClean="0">
                <a:solidFill>
                  <a:srgbClr val="FFFFFF"/>
                </a:solidFill>
                <a:effectLst>
                  <a:outerShdw blurRad="38100" dist="38100" dir="2700000" algn="tl">
                    <a:srgbClr val="000000">
                      <a:alpha val="43137"/>
                    </a:srgbClr>
                  </a:outerShdw>
                </a:effectLst>
                <a:latin typeface="Arial"/>
              </a:rPr>
              <a:t> </a:t>
            </a:r>
            <a:endParaRPr lang="en-US" dirty="0"/>
          </a:p>
        </p:txBody>
      </p:sp>
      <p:sp>
        <p:nvSpPr>
          <p:cNvPr id="5" name="Rectangle 4"/>
          <p:cNvSpPr/>
          <p:nvPr/>
        </p:nvSpPr>
        <p:spPr>
          <a:xfrm>
            <a:off x="429846" y="1003700"/>
            <a:ext cx="12192000" cy="5262979"/>
          </a:xfrm>
          <a:prstGeom prst="rect">
            <a:avLst/>
          </a:prstGeom>
        </p:spPr>
        <p:txBody>
          <a:bodyPr wrap="square">
            <a:spAutoFit/>
          </a:bodyPr>
          <a:lstStyle/>
          <a:p>
            <a:pPr marL="342900" indent="-342900">
              <a:lnSpc>
                <a:spcPct val="150000"/>
              </a:lnSpc>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Improved ecosystem functioning and services</a:t>
            </a:r>
          </a:p>
          <a:p>
            <a:pPr marL="342900" indent="-342900">
              <a:lnSpc>
                <a:spcPct val="150000"/>
              </a:lnSpc>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Improved resilience to natural disasters/disturbances </a:t>
            </a:r>
          </a:p>
          <a:p>
            <a:pPr marL="342900" indent="-342900">
              <a:lnSpc>
                <a:spcPct val="150000"/>
              </a:lnSpc>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Improved community health (mental and physical)</a:t>
            </a:r>
          </a:p>
          <a:p>
            <a:pPr marL="342900" indent="-342900">
              <a:lnSpc>
                <a:spcPct val="150000"/>
              </a:lnSpc>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Improved economic vitality</a:t>
            </a:r>
          </a:p>
          <a:p>
            <a:pPr marL="342900" indent="-342900">
              <a:lnSpc>
                <a:spcPct val="150000"/>
              </a:lnSpc>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Enhanced opportunities for recreation, tourism, and alternative transportation</a:t>
            </a:r>
          </a:p>
          <a:p>
            <a:pPr marL="342900" indent="-342900">
              <a:lnSpc>
                <a:spcPct val="150000"/>
              </a:lnSpc>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Improved community aesthetics and livability</a:t>
            </a:r>
          </a:p>
          <a:p>
            <a:pPr marL="342900" indent="-342900">
              <a:lnSpc>
                <a:spcPct val="150000"/>
              </a:lnSpc>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Energy conservation and reduced waste</a:t>
            </a:r>
          </a:p>
          <a:p>
            <a:endParaRPr lang="en-US" sz="2400" b="1" dirty="0">
              <a:solidFill>
                <a:srgbClr val="FFFFFF"/>
              </a:solidFill>
              <a:effectLst>
                <a:outerShdw blurRad="38100" dist="38100" dir="2700000" algn="tl">
                  <a:srgbClr val="000000">
                    <a:alpha val="43137"/>
                  </a:srgbClr>
                </a:outerShdw>
              </a:effectLst>
              <a:latin typeface="Arial"/>
            </a:endParaRPr>
          </a:p>
          <a:p>
            <a:r>
              <a:rPr lang="en-US" sz="2400" b="1" dirty="0" smtClean="0">
                <a:solidFill>
                  <a:srgbClr val="FFFFFF"/>
                </a:solidFill>
                <a:effectLst>
                  <a:outerShdw blurRad="38100" dist="38100" dir="2700000" algn="tl">
                    <a:srgbClr val="000000">
                      <a:alpha val="43137"/>
                    </a:srgbClr>
                  </a:outerShdw>
                </a:effectLst>
                <a:latin typeface="Arial"/>
              </a:rPr>
              <a:t>                     </a:t>
            </a:r>
            <a:endParaRPr lang="en-US" dirty="0">
              <a:solidFill>
                <a:srgbClr val="FFFF00"/>
              </a:solidFill>
            </a:endParaRPr>
          </a:p>
        </p:txBody>
      </p:sp>
    </p:spTree>
    <p:extLst>
      <p:ext uri="{BB962C8B-B14F-4D97-AF65-F5344CB8AC3E}">
        <p14:creationId xmlns:p14="http://schemas.microsoft.com/office/powerpoint/2010/main" val="4159678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9283" y="176099"/>
            <a:ext cx="10058659" cy="646331"/>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latin typeface="Arial Black" panose="020B0A04020102020204" pitchFamily="34" charset="0"/>
              </a:rPr>
              <a:t>Potential Green Infrastructure Benefits </a:t>
            </a:r>
            <a:r>
              <a:rPr lang="en-US" sz="3600" b="1" dirty="0" smtClean="0">
                <a:solidFill>
                  <a:srgbClr val="FFFF00"/>
                </a:solidFill>
                <a:latin typeface="Arial Black" panose="020B0A04020102020204" pitchFamily="34" charset="0"/>
              </a:rPr>
              <a:t> </a:t>
            </a:r>
            <a:endParaRPr lang="en-US" sz="3600" b="1" dirty="0">
              <a:solidFill>
                <a:srgbClr val="FFFF00"/>
              </a:solidFill>
              <a:latin typeface="Arial Black" panose="020B0A04020102020204" pitchFamily="34" charset="0"/>
            </a:endParaRPr>
          </a:p>
        </p:txBody>
      </p:sp>
      <p:sp>
        <p:nvSpPr>
          <p:cNvPr id="3" name="Rectangle 2"/>
          <p:cNvSpPr/>
          <p:nvPr/>
        </p:nvSpPr>
        <p:spPr>
          <a:xfrm>
            <a:off x="429846" y="1701556"/>
            <a:ext cx="11217534" cy="1569660"/>
          </a:xfrm>
          <a:prstGeom prst="rect">
            <a:avLst/>
          </a:prstGeom>
        </p:spPr>
        <p:txBody>
          <a:bodyPr wrap="square">
            <a:spAutoFit/>
          </a:bodyPr>
          <a:lstStyle/>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sp>
        <p:nvSpPr>
          <p:cNvPr id="4" name="Rectangle 3"/>
          <p:cNvSpPr/>
          <p:nvPr/>
        </p:nvSpPr>
        <p:spPr>
          <a:xfrm>
            <a:off x="1255990" y="1701556"/>
            <a:ext cx="10279517" cy="461665"/>
          </a:xfrm>
          <a:prstGeom prst="rect">
            <a:avLst/>
          </a:prstGeom>
        </p:spPr>
        <p:txBody>
          <a:bodyPr wrap="square">
            <a:spAutoFit/>
          </a:bodyPr>
          <a:lstStyle/>
          <a:p>
            <a:r>
              <a:rPr lang="en-US" sz="2400" b="1" dirty="0" smtClean="0">
                <a:solidFill>
                  <a:srgbClr val="FFFFFF"/>
                </a:solidFill>
                <a:effectLst>
                  <a:outerShdw blurRad="38100" dist="38100" dir="2700000" algn="tl">
                    <a:srgbClr val="000000">
                      <a:alpha val="43137"/>
                    </a:srgbClr>
                  </a:outerShdw>
                </a:effectLst>
                <a:latin typeface="Arial"/>
              </a:rPr>
              <a:t> </a:t>
            </a:r>
            <a:endParaRPr lang="en-US" dirty="0"/>
          </a:p>
        </p:txBody>
      </p:sp>
      <p:sp>
        <p:nvSpPr>
          <p:cNvPr id="5" name="Rectangle 4"/>
          <p:cNvSpPr/>
          <p:nvPr/>
        </p:nvSpPr>
        <p:spPr>
          <a:xfrm>
            <a:off x="429846" y="1003700"/>
            <a:ext cx="12192000" cy="6001643"/>
          </a:xfrm>
          <a:prstGeom prst="rect">
            <a:avLst/>
          </a:prstGeom>
        </p:spPr>
        <p:txBody>
          <a:bodyPr wrap="square">
            <a:spAutoFit/>
          </a:bodyPr>
          <a:lstStyle/>
          <a:p>
            <a:pPr marL="342900" indent="-342900">
              <a:lnSpc>
                <a:spcPct val="150000"/>
              </a:lnSpc>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Improved ecosystem functioning and services</a:t>
            </a:r>
          </a:p>
          <a:p>
            <a:pPr marL="342900" indent="-342900">
              <a:lnSpc>
                <a:spcPct val="150000"/>
              </a:lnSpc>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Improved resilience to natural disasters/disturbances </a:t>
            </a:r>
          </a:p>
          <a:p>
            <a:pPr marL="342900" indent="-342900">
              <a:lnSpc>
                <a:spcPct val="150000"/>
              </a:lnSpc>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Improved community health (mental and physical)</a:t>
            </a:r>
          </a:p>
          <a:p>
            <a:pPr marL="342900" indent="-342900">
              <a:lnSpc>
                <a:spcPct val="150000"/>
              </a:lnSpc>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Improved economic vitality</a:t>
            </a:r>
          </a:p>
          <a:p>
            <a:pPr marL="342900" indent="-342900">
              <a:lnSpc>
                <a:spcPct val="150000"/>
              </a:lnSpc>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Enhanced opportunities for recreation, tourism, and alternative transportation</a:t>
            </a:r>
          </a:p>
          <a:p>
            <a:pPr marL="342900" indent="-342900">
              <a:lnSpc>
                <a:spcPct val="150000"/>
              </a:lnSpc>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Improved community aesthetics and livability</a:t>
            </a:r>
          </a:p>
          <a:p>
            <a:pPr marL="342900" indent="-342900">
              <a:lnSpc>
                <a:spcPct val="150000"/>
              </a:lnSpc>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Energy conservation and reduced waste</a:t>
            </a:r>
          </a:p>
          <a:p>
            <a:endParaRPr lang="en-US" sz="2400" b="1" dirty="0">
              <a:solidFill>
                <a:srgbClr val="FFFFFF"/>
              </a:solidFill>
              <a:effectLst>
                <a:outerShdw blurRad="38100" dist="38100" dir="2700000" algn="tl">
                  <a:srgbClr val="000000">
                    <a:alpha val="43137"/>
                  </a:srgbClr>
                </a:outerShdw>
              </a:effectLst>
              <a:latin typeface="Arial"/>
            </a:endParaRPr>
          </a:p>
          <a:p>
            <a:r>
              <a:rPr lang="en-US" sz="2400" b="1" dirty="0" smtClean="0">
                <a:solidFill>
                  <a:srgbClr val="FFFFFF"/>
                </a:solidFill>
                <a:effectLst>
                  <a:outerShdw blurRad="38100" dist="38100" dir="2700000" algn="tl">
                    <a:srgbClr val="000000">
                      <a:alpha val="43137"/>
                    </a:srgbClr>
                  </a:outerShdw>
                </a:effectLst>
                <a:latin typeface="Arial"/>
              </a:rPr>
              <a:t>                     </a:t>
            </a:r>
            <a:r>
              <a:rPr lang="en-US" sz="2400" b="1" dirty="0" smtClean="0">
                <a:solidFill>
                  <a:srgbClr val="FFFF00"/>
                </a:solidFill>
                <a:effectLst>
                  <a:outerShdw blurRad="38100" dist="38100" dir="2700000" algn="tl">
                    <a:srgbClr val="000000">
                      <a:alpha val="43137"/>
                    </a:srgbClr>
                  </a:outerShdw>
                </a:effectLst>
                <a:latin typeface="Arial Black" panose="020B0A04020102020204" pitchFamily="34" charset="0"/>
              </a:rPr>
              <a:t>The real key to GI is its </a:t>
            </a:r>
            <a:r>
              <a:rPr lang="en-US" sz="2400" b="1" u="sng" dirty="0" smtClean="0">
                <a:solidFill>
                  <a:srgbClr val="FFFF00"/>
                </a:solidFill>
                <a:effectLst>
                  <a:outerShdw blurRad="38100" dist="38100" dir="2700000" algn="tl">
                    <a:srgbClr val="000000">
                      <a:alpha val="43137"/>
                    </a:srgbClr>
                  </a:outerShdw>
                </a:effectLst>
                <a:latin typeface="Arial Black" panose="020B0A04020102020204" pitchFamily="34" charset="0"/>
              </a:rPr>
              <a:t>multi-functionality</a:t>
            </a:r>
            <a:r>
              <a:rPr lang="en-US" sz="2400" b="1" dirty="0" smtClean="0">
                <a:solidFill>
                  <a:srgbClr val="FFFF00"/>
                </a:solidFill>
                <a:effectLst>
                  <a:outerShdw blurRad="38100" dist="38100" dir="2700000" algn="tl">
                    <a:srgbClr val="000000">
                      <a:alpha val="43137"/>
                    </a:srgbClr>
                  </a:outerShdw>
                </a:effectLst>
                <a:latin typeface="Arial Black" panose="020B0A04020102020204" pitchFamily="34" charset="0"/>
              </a:rPr>
              <a:t> and </a:t>
            </a:r>
          </a:p>
          <a:p>
            <a:r>
              <a:rPr lang="en-US" sz="2400"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sz="2400" b="1" dirty="0" smtClean="0">
                <a:solidFill>
                  <a:srgbClr val="FFFF00"/>
                </a:solidFill>
                <a:effectLst>
                  <a:outerShdw blurRad="38100" dist="38100" dir="2700000" algn="tl">
                    <a:srgbClr val="000000">
                      <a:alpha val="43137"/>
                    </a:srgbClr>
                  </a:outerShdw>
                </a:effectLst>
                <a:latin typeface="Arial Black" panose="020B0A04020102020204" pitchFamily="34" charset="0"/>
              </a:rPr>
              <a:t>   its ability to work with - rather than against - natural processes </a:t>
            </a:r>
          </a:p>
          <a:p>
            <a:r>
              <a:rPr lang="en-US" sz="2400" b="1" dirty="0" smtClean="0">
                <a:solidFill>
                  <a:srgbClr val="FFFF00"/>
                </a:solidFill>
                <a:effectLst>
                  <a:outerShdw blurRad="38100" dist="38100" dir="2700000" algn="tl">
                    <a:srgbClr val="000000">
                      <a:alpha val="43137"/>
                    </a:srgbClr>
                  </a:outerShdw>
                </a:effectLst>
                <a:latin typeface="Arial"/>
              </a:rPr>
              <a:t> </a:t>
            </a:r>
            <a:endParaRPr lang="en-US" dirty="0">
              <a:solidFill>
                <a:srgbClr val="FFFF00"/>
              </a:solidFill>
            </a:endParaRPr>
          </a:p>
        </p:txBody>
      </p:sp>
    </p:spTree>
    <p:extLst>
      <p:ext uri="{BB962C8B-B14F-4D97-AF65-F5344CB8AC3E}">
        <p14:creationId xmlns:p14="http://schemas.microsoft.com/office/powerpoint/2010/main" val="2608923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53918" y="529026"/>
            <a:ext cx="7162800" cy="646331"/>
          </a:xfrm>
          <a:prstGeom prst="rect">
            <a:avLst/>
          </a:prstGeom>
          <a:noFill/>
        </p:spPr>
        <p:txBody>
          <a:bodyPr wrap="square" rtlCol="0">
            <a:spAutoFit/>
          </a:bodyPr>
          <a:lstStyle/>
          <a:p>
            <a:r>
              <a:rPr lang="en-US" sz="3600" b="1" dirty="0" smtClean="0">
                <a:solidFill>
                  <a:srgbClr val="FFFF00"/>
                </a:solidFill>
                <a:latin typeface="Arial Black" panose="020B0A04020102020204" pitchFamily="34" charset="0"/>
              </a:rPr>
              <a:t> </a:t>
            </a:r>
            <a:endParaRPr lang="en-US" sz="3600" b="1" dirty="0">
              <a:solidFill>
                <a:srgbClr val="FFFF00"/>
              </a:solidFill>
              <a:latin typeface="Arial Black" panose="020B0A04020102020204" pitchFamily="34" charset="0"/>
            </a:endParaRPr>
          </a:p>
        </p:txBody>
      </p:sp>
      <p:sp>
        <p:nvSpPr>
          <p:cNvPr id="3" name="Rectangle 2"/>
          <p:cNvSpPr/>
          <p:nvPr/>
        </p:nvSpPr>
        <p:spPr>
          <a:xfrm>
            <a:off x="752475" y="1685925"/>
            <a:ext cx="11082474" cy="1938992"/>
          </a:xfrm>
          <a:prstGeom prst="rect">
            <a:avLst/>
          </a:prstGeom>
        </p:spPr>
        <p:txBody>
          <a:bodyPr wrap="square">
            <a:spAutoFit/>
          </a:bodyPr>
          <a:lstStyle/>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pic>
        <p:nvPicPr>
          <p:cNvPr id="4" name="Picture 3"/>
          <p:cNvPicPr>
            <a:picLocks noChangeAspect="1"/>
          </p:cNvPicPr>
          <p:nvPr/>
        </p:nvPicPr>
        <p:blipFill>
          <a:blip r:embed="rId3"/>
          <a:stretch>
            <a:fillRect/>
          </a:stretch>
        </p:blipFill>
        <p:spPr>
          <a:xfrm>
            <a:off x="311833" y="938382"/>
            <a:ext cx="4031391" cy="5373069"/>
          </a:xfrm>
          <a:prstGeom prst="rect">
            <a:avLst/>
          </a:prstGeom>
          <a:ln w="19050">
            <a:solidFill>
              <a:schemeClr val="tx1"/>
            </a:solidFill>
          </a:ln>
        </p:spPr>
      </p:pic>
      <p:pic>
        <p:nvPicPr>
          <p:cNvPr id="6" name="Picture 5"/>
          <p:cNvPicPr>
            <a:picLocks noChangeAspect="1"/>
          </p:cNvPicPr>
          <p:nvPr/>
        </p:nvPicPr>
        <p:blipFill rotWithShape="1">
          <a:blip r:embed="rId4"/>
          <a:srcRect l="3946" t="1273" r="22943"/>
          <a:stretch/>
        </p:blipFill>
        <p:spPr>
          <a:xfrm>
            <a:off x="4653099" y="259604"/>
            <a:ext cx="7181850" cy="3052458"/>
          </a:xfrm>
          <a:prstGeom prst="rect">
            <a:avLst/>
          </a:prstGeom>
          <a:ln w="19050" cap="sq">
            <a:solidFill>
              <a:schemeClr val="tx1"/>
            </a:solidFill>
            <a:miter lim="800000"/>
          </a:ln>
          <a:effectLst>
            <a:outerShdw blurRad="57150" dist="50800" dir="2700000" algn="tl" rotWithShape="0">
              <a:srgbClr val="000000">
                <a:alpha val="40000"/>
              </a:srgbClr>
            </a:outerShdw>
          </a:effectLst>
        </p:spPr>
      </p:pic>
      <p:sp>
        <p:nvSpPr>
          <p:cNvPr id="8" name="Rectangle 7"/>
          <p:cNvSpPr/>
          <p:nvPr/>
        </p:nvSpPr>
        <p:spPr>
          <a:xfrm>
            <a:off x="8796754" y="3104205"/>
            <a:ext cx="1890261" cy="230832"/>
          </a:xfrm>
          <a:prstGeom prst="rect">
            <a:avLst/>
          </a:prstGeom>
        </p:spPr>
        <p:txBody>
          <a:bodyPr wrap="none">
            <a:spAutoFit/>
          </a:bodyPr>
          <a:lstStyle/>
          <a:p>
            <a:pPr lvl="0"/>
            <a:r>
              <a:rPr lang="en-US" sz="900" i="1" dirty="0">
                <a:effectLst>
                  <a:outerShdw blurRad="38100" dist="38100" dir="2700000" algn="tl">
                    <a:srgbClr val="000000">
                      <a:alpha val="43137"/>
                    </a:srgbClr>
                  </a:outerShdw>
                </a:effectLst>
                <a:latin typeface="Arial Black" panose="020B0A04020102020204" pitchFamily="34" charset="0"/>
              </a:rPr>
              <a:t>Photo </a:t>
            </a:r>
            <a:r>
              <a:rPr lang="en-US" sz="900" i="1" dirty="0" smtClean="0">
                <a:effectLst>
                  <a:outerShdw blurRad="38100" dist="38100" dir="2700000" algn="tl">
                    <a:srgbClr val="000000">
                      <a:alpha val="43137"/>
                    </a:srgbClr>
                  </a:outerShdw>
                </a:effectLst>
                <a:latin typeface="Arial Black" panose="020B0A04020102020204" pitchFamily="34" charset="0"/>
              </a:rPr>
              <a:t>: Sequential Biofuels</a:t>
            </a:r>
            <a:endParaRPr lang="en-US" sz="900" i="1" dirty="0">
              <a:effectLst>
                <a:outerShdw blurRad="38100" dist="38100" dir="2700000" algn="tl">
                  <a:srgbClr val="000000">
                    <a:alpha val="43137"/>
                  </a:srgbClr>
                </a:outerShdw>
              </a:effectLst>
              <a:latin typeface="Arial Black" panose="020B0A04020102020204" pitchFamily="34" charset="0"/>
            </a:endParaRPr>
          </a:p>
        </p:txBody>
      </p:sp>
      <p:sp>
        <p:nvSpPr>
          <p:cNvPr id="10" name="Rectangle 9"/>
          <p:cNvSpPr/>
          <p:nvPr/>
        </p:nvSpPr>
        <p:spPr>
          <a:xfrm>
            <a:off x="311833" y="6080619"/>
            <a:ext cx="1511952" cy="230832"/>
          </a:xfrm>
          <a:prstGeom prst="rect">
            <a:avLst/>
          </a:prstGeom>
        </p:spPr>
        <p:txBody>
          <a:bodyPr wrap="none">
            <a:spAutoFit/>
          </a:bodyPr>
          <a:lstStyle/>
          <a:p>
            <a:pPr lvl="0"/>
            <a:r>
              <a:rPr lang="en-US" sz="900" i="1" dirty="0">
                <a:solidFill>
                  <a:schemeClr val="tx1">
                    <a:lumMod val="85000"/>
                  </a:schemeClr>
                </a:solidFill>
                <a:effectLst>
                  <a:outerShdw blurRad="38100" dist="38100" dir="2700000" algn="tl">
                    <a:srgbClr val="000000">
                      <a:alpha val="43137"/>
                    </a:srgbClr>
                  </a:outerShdw>
                </a:effectLst>
                <a:latin typeface="Arial Black" panose="020B0A04020102020204" pitchFamily="34" charset="0"/>
              </a:rPr>
              <a:t>Photo: </a:t>
            </a:r>
            <a:r>
              <a:rPr lang="en-US" sz="900" i="1" dirty="0" smtClean="0">
                <a:solidFill>
                  <a:schemeClr val="tx1">
                    <a:lumMod val="85000"/>
                  </a:schemeClr>
                </a:solidFill>
                <a:effectLst>
                  <a:outerShdw blurRad="38100" dist="38100" dir="2700000" algn="tl">
                    <a:srgbClr val="000000">
                      <a:alpha val="43137"/>
                    </a:srgbClr>
                  </a:outerShdw>
                </a:effectLst>
                <a:latin typeface="Arial Black" panose="020B0A04020102020204" pitchFamily="34" charset="0"/>
              </a:rPr>
              <a:t>Fred Lockhart</a:t>
            </a:r>
            <a:endParaRPr lang="en-US" sz="900" i="1" dirty="0">
              <a:solidFill>
                <a:schemeClr val="tx1">
                  <a:lumMod val="85000"/>
                </a:schemeClr>
              </a:solidFill>
              <a:effectLst>
                <a:outerShdw blurRad="38100" dist="38100" dir="2700000" algn="tl">
                  <a:srgbClr val="000000">
                    <a:alpha val="43137"/>
                  </a:srgbClr>
                </a:outerShdw>
              </a:effectLst>
              <a:latin typeface="Arial Black" panose="020B0A04020102020204" pitchFamily="34" charset="0"/>
            </a:endParaRPr>
          </a:p>
        </p:txBody>
      </p:sp>
      <p:pic>
        <p:nvPicPr>
          <p:cNvPr id="12" name="Picture 11"/>
          <p:cNvPicPr>
            <a:picLocks noChangeAspect="1"/>
          </p:cNvPicPr>
          <p:nvPr/>
        </p:nvPicPr>
        <p:blipFill>
          <a:blip r:embed="rId5"/>
          <a:stretch>
            <a:fillRect/>
          </a:stretch>
        </p:blipFill>
        <p:spPr>
          <a:xfrm>
            <a:off x="6210438" y="3476864"/>
            <a:ext cx="4352921" cy="3304318"/>
          </a:xfrm>
          <a:prstGeom prst="rect">
            <a:avLst/>
          </a:prstGeom>
        </p:spPr>
      </p:pic>
      <p:sp>
        <p:nvSpPr>
          <p:cNvPr id="9" name="Rectangle 8"/>
          <p:cNvSpPr/>
          <p:nvPr/>
        </p:nvSpPr>
        <p:spPr>
          <a:xfrm>
            <a:off x="8087330" y="6442698"/>
            <a:ext cx="2390398" cy="230832"/>
          </a:xfrm>
          <a:prstGeom prst="rect">
            <a:avLst/>
          </a:prstGeom>
        </p:spPr>
        <p:txBody>
          <a:bodyPr wrap="none">
            <a:spAutoFit/>
          </a:bodyPr>
          <a:lstStyle/>
          <a:p>
            <a:pPr lvl="0"/>
            <a:r>
              <a:rPr lang="en-US" sz="900" i="1" dirty="0" smtClean="0">
                <a:effectLst>
                  <a:outerShdw blurRad="38100" dist="38100" dir="2700000" algn="tl">
                    <a:srgbClr val="000000">
                      <a:alpha val="43137"/>
                    </a:srgbClr>
                  </a:outerShdw>
                </a:effectLst>
                <a:latin typeface="Arial Black" panose="020B0A04020102020204" pitchFamily="34" charset="0"/>
              </a:rPr>
              <a:t>Photo: Eugene Parks &amp;Open Space</a:t>
            </a:r>
            <a:endParaRPr lang="en-US" sz="900" i="1" dirty="0">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4078329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1590" y="333717"/>
            <a:ext cx="9304704" cy="646331"/>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latin typeface="Arial Black" panose="020B0A04020102020204" pitchFamily="34" charset="0"/>
              </a:rPr>
              <a:t>Green Infrastructure Challenges</a:t>
            </a:r>
            <a:endParaRPr lang="en-US" sz="3600" b="1" dirty="0">
              <a:solidFill>
                <a:srgbClr val="FFFF00"/>
              </a:solidFill>
              <a:latin typeface="Arial Black" panose="020B0A04020102020204" pitchFamily="34" charset="0"/>
            </a:endParaRPr>
          </a:p>
        </p:txBody>
      </p:sp>
      <p:sp>
        <p:nvSpPr>
          <p:cNvPr id="3" name="Rectangle 2"/>
          <p:cNvSpPr/>
          <p:nvPr/>
        </p:nvSpPr>
        <p:spPr>
          <a:xfrm>
            <a:off x="-352425" y="883771"/>
            <a:ext cx="12611100" cy="4524315"/>
          </a:xfrm>
          <a:prstGeom prst="rect">
            <a:avLst/>
          </a:prstGeom>
        </p:spPr>
        <p:txBody>
          <a:bodyPr wrap="square">
            <a:spAutoFit/>
          </a:bodyPr>
          <a:lstStyle/>
          <a:p>
            <a:pPr lvl="1"/>
            <a:endPar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endParaRPr>
          </a:p>
          <a:p>
            <a:pPr lvl="1"/>
            <a:endParaRPr lang="en-US" sz="2400" b="1" dirty="0">
              <a:solidFill>
                <a:srgbClr val="FFFFFF"/>
              </a:solidFill>
              <a:effectLst>
                <a:outerShdw blurRad="38100" dist="38100" dir="2700000" algn="tl">
                  <a:srgbClr val="000000">
                    <a:alpha val="43137"/>
                  </a:srgbClr>
                </a:outerShdw>
              </a:effectLst>
              <a:latin typeface="Arial Black" panose="020B0A04020102020204" pitchFamily="34" charset="0"/>
            </a:endParaRPr>
          </a:p>
          <a:p>
            <a:pPr lvl="1"/>
            <a:endParaRPr lang="en-US" sz="2400" b="1" dirty="0" smtClean="0">
              <a:solidFill>
                <a:srgbClr val="FFFFFF"/>
              </a:solidFill>
              <a:effectLst>
                <a:outerShdw blurRad="38100" dist="38100" dir="2700000" algn="tl">
                  <a:srgbClr val="000000">
                    <a:alpha val="43137"/>
                  </a:srgbClr>
                </a:outerShdw>
              </a:effectLst>
              <a:latin typeface="Arial"/>
            </a:endParaRPr>
          </a:p>
          <a:p>
            <a:pPr lvl="1"/>
            <a:endParaRPr lang="en-US" sz="2400" b="1" dirty="0" smtClean="0">
              <a:solidFill>
                <a:srgbClr val="FFFFFF"/>
              </a:solidFill>
              <a:effectLst>
                <a:outerShdw blurRad="38100" dist="38100" dir="2700000" algn="tl">
                  <a:srgbClr val="000000">
                    <a:alpha val="43137"/>
                  </a:srgbClr>
                </a:outerShdw>
              </a:effectLst>
              <a:latin typeface="Arial"/>
            </a:endParaRPr>
          </a:p>
          <a:p>
            <a:pPr lvl="1"/>
            <a:endParaRPr lang="en-US" sz="2400" b="1" dirty="0" smtClean="0">
              <a:solidFill>
                <a:srgbClr val="FFFFFF"/>
              </a:solidFill>
              <a:effectLst>
                <a:outerShdw blurRad="38100" dist="38100" dir="2700000" algn="tl">
                  <a:srgbClr val="000000">
                    <a:alpha val="43137"/>
                  </a:srgbClr>
                </a:outerShdw>
              </a:effectLst>
              <a:latin typeface="Arial"/>
            </a:endParaRPr>
          </a:p>
          <a:p>
            <a:pPr lvl="1"/>
            <a:endParaRPr lang="en-US" sz="2400" b="1" dirty="0" smtClean="0">
              <a:solidFill>
                <a:srgbClr val="FFFFFF"/>
              </a:solidFill>
              <a:effectLst>
                <a:outerShdw blurRad="38100" dist="38100" dir="2700000" algn="tl">
                  <a:srgbClr val="000000">
                    <a:alpha val="43137"/>
                  </a:srgbClr>
                </a:outerShdw>
              </a:effectLst>
              <a:latin typeface="Arial"/>
            </a:endParaRPr>
          </a:p>
          <a:p>
            <a:pPr lvl="1"/>
            <a:r>
              <a:rPr lang="en-US" sz="2400" b="1" dirty="0" smtClean="0">
                <a:solidFill>
                  <a:srgbClr val="FFFFFF"/>
                </a:solidFill>
                <a:effectLst>
                  <a:outerShdw blurRad="38100" dist="38100" dir="2700000" algn="tl">
                    <a:srgbClr val="000000">
                      <a:alpha val="43137"/>
                    </a:srgbClr>
                  </a:outerShdw>
                </a:effectLst>
                <a:latin typeface="Arial"/>
              </a:rPr>
              <a:t>   </a:t>
            </a:r>
            <a:endParaRPr lang="en-US" sz="2400" b="1" dirty="0">
              <a:solidFill>
                <a:srgbClr val="FFFFFF"/>
              </a:solidFill>
              <a:effectLst>
                <a:outerShdw blurRad="38100" dist="38100" dir="2700000" algn="tl">
                  <a:srgbClr val="000000">
                    <a:alpha val="43137"/>
                  </a:srgbClr>
                </a:outerShdw>
              </a:effectLst>
              <a:latin typeface="Arial"/>
            </a:endParaRPr>
          </a:p>
          <a:p>
            <a:pPr marL="914400" lvl="1" indent="-457200">
              <a:buFontTx/>
              <a:buAutoNum type="arabicParenR"/>
            </a:pPr>
            <a:endParaRPr lang="en-US" sz="2400" b="1" dirty="0">
              <a:solidFill>
                <a:srgbClr val="FFFFFF"/>
              </a:solidFill>
              <a:effectLst>
                <a:outerShdw blurRad="38100" dist="38100" dir="2700000" algn="tl">
                  <a:srgbClr val="000000">
                    <a:alpha val="43137"/>
                  </a:srgbClr>
                </a:outerShdw>
              </a:effectLst>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spTree>
    <p:extLst>
      <p:ext uri="{BB962C8B-B14F-4D97-AF65-F5344CB8AC3E}">
        <p14:creationId xmlns:p14="http://schemas.microsoft.com/office/powerpoint/2010/main" val="4162168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1590" y="333717"/>
            <a:ext cx="9304704" cy="646331"/>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latin typeface="Arial Black" panose="020B0A04020102020204" pitchFamily="34" charset="0"/>
              </a:rPr>
              <a:t>Green Infrastructure Challenges</a:t>
            </a:r>
            <a:endParaRPr lang="en-US" sz="3600" b="1" dirty="0">
              <a:solidFill>
                <a:srgbClr val="FFFF00"/>
              </a:solidFill>
              <a:latin typeface="Arial Black" panose="020B0A04020102020204" pitchFamily="34" charset="0"/>
            </a:endParaRPr>
          </a:p>
        </p:txBody>
      </p:sp>
      <p:sp>
        <p:nvSpPr>
          <p:cNvPr id="3" name="Rectangle 2"/>
          <p:cNvSpPr/>
          <p:nvPr/>
        </p:nvSpPr>
        <p:spPr>
          <a:xfrm>
            <a:off x="-352425" y="883771"/>
            <a:ext cx="12611100" cy="5262979"/>
          </a:xfrm>
          <a:prstGeom prst="rect">
            <a:avLst/>
          </a:prstGeom>
        </p:spPr>
        <p:txBody>
          <a:bodyPr wrap="square">
            <a:spAutoFit/>
          </a:bodyPr>
          <a:lstStyle/>
          <a:p>
            <a:pPr lvl="1"/>
            <a:endPar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endParaRPr>
          </a:p>
          <a:p>
            <a:pPr lvl="1"/>
            <a:endParaRPr lang="en-US" sz="2400" b="1" dirty="0">
              <a:solidFill>
                <a:srgbClr val="FFFFFF"/>
              </a:solidFill>
              <a:effectLst>
                <a:outerShdw blurRad="38100" dist="38100" dir="2700000" algn="tl">
                  <a:srgbClr val="000000">
                    <a:alpha val="43137"/>
                  </a:srgbClr>
                </a:outerShdw>
              </a:effectLst>
              <a:latin typeface="Arial Black" panose="020B0A04020102020204" pitchFamily="34" charset="0"/>
            </a:endParaRPr>
          </a:p>
          <a:p>
            <a:pPr lvl="1"/>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Our current challenges with GI tend </a:t>
            </a:r>
            <a:r>
              <a:rPr lang="en-US" sz="2400" b="1" dirty="0">
                <a:solidFill>
                  <a:srgbClr val="FFFFFF"/>
                </a:solidFill>
                <a:effectLst>
                  <a:outerShdw blurRad="38100" dist="38100" dir="2700000" algn="tl">
                    <a:srgbClr val="000000">
                      <a:alpha val="43137"/>
                    </a:srgbClr>
                  </a:outerShdw>
                </a:effectLst>
                <a:latin typeface="Arial Black" panose="020B0A04020102020204" pitchFamily="34" charset="0"/>
              </a:rPr>
              <a:t>to be more </a:t>
            </a: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cultural than technical</a:t>
            </a:r>
          </a:p>
          <a:p>
            <a:pPr lvl="1"/>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 </a:t>
            </a:r>
          </a:p>
          <a:p>
            <a:pPr lvl="1"/>
            <a:endParaRPr lang="en-US" sz="2400" b="1" dirty="0" smtClean="0">
              <a:solidFill>
                <a:srgbClr val="FFFFFF"/>
              </a:solidFill>
              <a:effectLst>
                <a:outerShdw blurRad="38100" dist="38100" dir="2700000" algn="tl">
                  <a:srgbClr val="000000">
                    <a:alpha val="43137"/>
                  </a:srgbClr>
                </a:outerShdw>
              </a:effectLst>
              <a:latin typeface="Arial"/>
            </a:endParaRPr>
          </a:p>
          <a:p>
            <a:pPr lvl="1"/>
            <a:endParaRPr lang="en-US" sz="2400" b="1" dirty="0" smtClean="0">
              <a:solidFill>
                <a:srgbClr val="FFFFFF"/>
              </a:solidFill>
              <a:effectLst>
                <a:outerShdw blurRad="38100" dist="38100" dir="2700000" algn="tl">
                  <a:srgbClr val="000000">
                    <a:alpha val="43137"/>
                  </a:srgbClr>
                </a:outerShdw>
              </a:effectLst>
              <a:latin typeface="Arial"/>
            </a:endParaRPr>
          </a:p>
          <a:p>
            <a:pPr lvl="1"/>
            <a:endParaRPr lang="en-US" sz="2400" b="1" dirty="0" smtClean="0">
              <a:solidFill>
                <a:srgbClr val="FFFFFF"/>
              </a:solidFill>
              <a:effectLst>
                <a:outerShdw blurRad="38100" dist="38100" dir="2700000" algn="tl">
                  <a:srgbClr val="000000">
                    <a:alpha val="43137"/>
                  </a:srgbClr>
                </a:outerShdw>
              </a:effectLst>
              <a:latin typeface="Arial"/>
            </a:endParaRPr>
          </a:p>
          <a:p>
            <a:pPr lvl="1"/>
            <a:endParaRPr lang="en-US" sz="2400" b="1" dirty="0" smtClean="0">
              <a:solidFill>
                <a:srgbClr val="FFFFFF"/>
              </a:solidFill>
              <a:effectLst>
                <a:outerShdw blurRad="38100" dist="38100" dir="2700000" algn="tl">
                  <a:srgbClr val="000000">
                    <a:alpha val="43137"/>
                  </a:srgbClr>
                </a:outerShdw>
              </a:effectLst>
              <a:latin typeface="Arial"/>
            </a:endParaRPr>
          </a:p>
          <a:p>
            <a:pPr lvl="1"/>
            <a:r>
              <a:rPr lang="en-US" sz="2400" b="1" dirty="0" smtClean="0">
                <a:solidFill>
                  <a:srgbClr val="FFFFFF"/>
                </a:solidFill>
                <a:effectLst>
                  <a:outerShdw blurRad="38100" dist="38100" dir="2700000" algn="tl">
                    <a:srgbClr val="000000">
                      <a:alpha val="43137"/>
                    </a:srgbClr>
                  </a:outerShdw>
                </a:effectLst>
                <a:latin typeface="Arial"/>
              </a:rPr>
              <a:t>   </a:t>
            </a:r>
            <a:endParaRPr lang="en-US" sz="2400" b="1" dirty="0">
              <a:solidFill>
                <a:srgbClr val="FFFFFF"/>
              </a:solidFill>
              <a:effectLst>
                <a:outerShdw blurRad="38100" dist="38100" dir="2700000" algn="tl">
                  <a:srgbClr val="000000">
                    <a:alpha val="43137"/>
                  </a:srgbClr>
                </a:outerShdw>
              </a:effectLst>
              <a:latin typeface="Arial"/>
            </a:endParaRPr>
          </a:p>
          <a:p>
            <a:pPr marL="914400" lvl="1" indent="-457200">
              <a:buFontTx/>
              <a:buAutoNum type="arabicParenR"/>
            </a:pPr>
            <a:endParaRPr lang="en-US" sz="2400" b="1" dirty="0">
              <a:solidFill>
                <a:srgbClr val="FFFFFF"/>
              </a:solidFill>
              <a:effectLst>
                <a:outerShdw blurRad="38100" dist="38100" dir="2700000" algn="tl">
                  <a:srgbClr val="000000">
                    <a:alpha val="43137"/>
                  </a:srgbClr>
                </a:outerShdw>
              </a:effectLst>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spTree>
    <p:extLst>
      <p:ext uri="{BB962C8B-B14F-4D97-AF65-F5344CB8AC3E}">
        <p14:creationId xmlns:p14="http://schemas.microsoft.com/office/powerpoint/2010/main" val="313947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1590" y="333717"/>
            <a:ext cx="9304704" cy="646331"/>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latin typeface="Arial Black" panose="020B0A04020102020204" pitchFamily="34" charset="0"/>
              </a:rPr>
              <a:t>Green Infrastructure Challenges</a:t>
            </a:r>
            <a:endParaRPr lang="en-US" sz="3600" b="1" dirty="0">
              <a:solidFill>
                <a:srgbClr val="FFFF00"/>
              </a:solidFill>
              <a:latin typeface="Arial Black" panose="020B0A04020102020204" pitchFamily="34" charset="0"/>
            </a:endParaRPr>
          </a:p>
        </p:txBody>
      </p:sp>
      <p:sp>
        <p:nvSpPr>
          <p:cNvPr id="3" name="Rectangle 2"/>
          <p:cNvSpPr/>
          <p:nvPr/>
        </p:nvSpPr>
        <p:spPr>
          <a:xfrm>
            <a:off x="-352425" y="883771"/>
            <a:ext cx="12611100" cy="6740307"/>
          </a:xfrm>
          <a:prstGeom prst="rect">
            <a:avLst/>
          </a:prstGeom>
        </p:spPr>
        <p:txBody>
          <a:bodyPr wrap="square">
            <a:spAutoFit/>
          </a:bodyPr>
          <a:lstStyle/>
          <a:p>
            <a:pPr lvl="1"/>
            <a:endPar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endParaRPr>
          </a:p>
          <a:p>
            <a:pPr lvl="1"/>
            <a:endParaRPr lang="en-US" sz="2400" b="1" dirty="0">
              <a:solidFill>
                <a:srgbClr val="FFFFFF"/>
              </a:solidFill>
              <a:effectLst>
                <a:outerShdw blurRad="38100" dist="38100" dir="2700000" algn="tl">
                  <a:srgbClr val="000000">
                    <a:alpha val="43137"/>
                  </a:srgbClr>
                </a:outerShdw>
              </a:effectLst>
              <a:latin typeface="Arial Black" panose="020B0A04020102020204" pitchFamily="34" charset="0"/>
            </a:endParaRPr>
          </a:p>
          <a:p>
            <a:pPr lvl="1"/>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Our current challenges with GI tend </a:t>
            </a:r>
            <a:r>
              <a:rPr lang="en-US" sz="2400" b="1" dirty="0">
                <a:solidFill>
                  <a:srgbClr val="FFFFFF"/>
                </a:solidFill>
                <a:effectLst>
                  <a:outerShdw blurRad="38100" dist="38100" dir="2700000" algn="tl">
                    <a:srgbClr val="000000">
                      <a:alpha val="43137"/>
                    </a:srgbClr>
                  </a:outerShdw>
                </a:effectLst>
                <a:latin typeface="Arial Black" panose="020B0A04020102020204" pitchFamily="34" charset="0"/>
              </a:rPr>
              <a:t>to be more </a:t>
            </a: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cultural than technical</a:t>
            </a:r>
          </a:p>
          <a:p>
            <a:pPr lvl="1"/>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 </a:t>
            </a:r>
          </a:p>
          <a:p>
            <a:pPr lvl="1"/>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The major barriers seem </a:t>
            </a:r>
            <a:r>
              <a:rPr lang="en-US" sz="2400" b="1" dirty="0">
                <a:solidFill>
                  <a:srgbClr val="FFFFFF"/>
                </a:solidFill>
                <a:effectLst>
                  <a:outerShdw blurRad="38100" dist="38100" dir="2700000" algn="tl">
                    <a:srgbClr val="000000">
                      <a:alpha val="43137"/>
                    </a:srgbClr>
                  </a:outerShdw>
                </a:effectLst>
                <a:latin typeface="Arial Black" panose="020B0A04020102020204" pitchFamily="34" charset="0"/>
              </a:rPr>
              <a:t>to involve </a:t>
            </a: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complex or </a:t>
            </a:r>
            <a:r>
              <a:rPr lang="en-US" sz="2400" b="1" dirty="0">
                <a:solidFill>
                  <a:srgbClr val="FFFFFF"/>
                </a:solidFill>
                <a:effectLst>
                  <a:outerShdw blurRad="38100" dist="38100" dir="2700000" algn="tl">
                    <a:srgbClr val="000000">
                      <a:alpha val="43137"/>
                    </a:srgbClr>
                  </a:outerShdw>
                </a:effectLst>
                <a:latin typeface="Arial Black" panose="020B0A04020102020204" pitchFamily="34" charset="0"/>
              </a:rPr>
              <a:t>“wicked” problems rather than complicated or “tame” </a:t>
            </a: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problems </a:t>
            </a:r>
          </a:p>
          <a:p>
            <a:pPr lvl="1"/>
            <a:endParaRPr lang="en-US" sz="2400" b="1" dirty="0">
              <a:solidFill>
                <a:srgbClr val="FFFFFF"/>
              </a:solidFill>
              <a:effectLst>
                <a:outerShdw blurRad="38100" dist="38100" dir="2700000" algn="tl">
                  <a:srgbClr val="000000">
                    <a:alpha val="43137"/>
                  </a:srgbClr>
                </a:outerShdw>
              </a:effectLst>
              <a:latin typeface="Arial Black" panose="020B0A04020102020204" pitchFamily="34" charset="0"/>
            </a:endParaRPr>
          </a:p>
          <a:p>
            <a:pPr lvl="1"/>
            <a:endParaRPr lang="en-US" sz="2400" b="1" dirty="0" smtClean="0">
              <a:solidFill>
                <a:srgbClr val="FFFFFF"/>
              </a:solidFill>
              <a:effectLst>
                <a:outerShdw blurRad="38100" dist="38100" dir="2700000" algn="tl">
                  <a:srgbClr val="000000">
                    <a:alpha val="43137"/>
                  </a:srgbClr>
                </a:outerShdw>
              </a:effectLst>
              <a:latin typeface="Arial"/>
            </a:endParaRPr>
          </a:p>
          <a:p>
            <a:pPr lvl="1"/>
            <a:endParaRPr lang="en-US" sz="2400" b="1" dirty="0" smtClean="0">
              <a:solidFill>
                <a:srgbClr val="FFFFFF"/>
              </a:solidFill>
              <a:effectLst>
                <a:outerShdw blurRad="38100" dist="38100" dir="2700000" algn="tl">
                  <a:srgbClr val="000000">
                    <a:alpha val="43137"/>
                  </a:srgbClr>
                </a:outerShdw>
              </a:effectLst>
              <a:latin typeface="Arial"/>
            </a:endParaRPr>
          </a:p>
          <a:p>
            <a:pPr lvl="1"/>
            <a:endParaRPr lang="en-US" sz="2400" b="1" dirty="0" smtClean="0">
              <a:solidFill>
                <a:srgbClr val="FFFFFF"/>
              </a:solidFill>
              <a:effectLst>
                <a:outerShdw blurRad="38100" dist="38100" dir="2700000" algn="tl">
                  <a:srgbClr val="000000">
                    <a:alpha val="43137"/>
                  </a:srgbClr>
                </a:outerShdw>
              </a:effectLst>
              <a:latin typeface="Arial"/>
            </a:endParaRPr>
          </a:p>
          <a:p>
            <a:pPr lvl="1"/>
            <a:endParaRPr lang="en-US" sz="2400" b="1" dirty="0" smtClean="0">
              <a:solidFill>
                <a:srgbClr val="FFFFFF"/>
              </a:solidFill>
              <a:effectLst>
                <a:outerShdw blurRad="38100" dist="38100" dir="2700000" algn="tl">
                  <a:srgbClr val="000000">
                    <a:alpha val="43137"/>
                  </a:srgbClr>
                </a:outerShdw>
              </a:effectLst>
              <a:latin typeface="Arial"/>
            </a:endParaRPr>
          </a:p>
          <a:p>
            <a:pPr lvl="1"/>
            <a:endParaRPr lang="en-US" sz="2400" b="1" dirty="0" smtClean="0">
              <a:solidFill>
                <a:srgbClr val="FFFFFF"/>
              </a:solidFill>
              <a:effectLst>
                <a:outerShdw blurRad="38100" dist="38100" dir="2700000" algn="tl">
                  <a:srgbClr val="000000">
                    <a:alpha val="43137"/>
                  </a:srgbClr>
                </a:outerShdw>
              </a:effectLst>
              <a:latin typeface="Arial"/>
            </a:endParaRPr>
          </a:p>
          <a:p>
            <a:pPr lvl="1"/>
            <a:r>
              <a:rPr lang="en-US" sz="2400" b="1" dirty="0" smtClean="0">
                <a:solidFill>
                  <a:srgbClr val="FFFFFF"/>
                </a:solidFill>
                <a:effectLst>
                  <a:outerShdw blurRad="38100" dist="38100" dir="2700000" algn="tl">
                    <a:srgbClr val="000000">
                      <a:alpha val="43137"/>
                    </a:srgbClr>
                  </a:outerShdw>
                </a:effectLst>
                <a:latin typeface="Arial"/>
              </a:rPr>
              <a:t>   </a:t>
            </a:r>
            <a:endParaRPr lang="en-US" sz="2400" b="1" dirty="0">
              <a:solidFill>
                <a:srgbClr val="FFFFFF"/>
              </a:solidFill>
              <a:effectLst>
                <a:outerShdw blurRad="38100" dist="38100" dir="2700000" algn="tl">
                  <a:srgbClr val="000000">
                    <a:alpha val="43137"/>
                  </a:srgbClr>
                </a:outerShdw>
              </a:effectLst>
              <a:latin typeface="Arial"/>
            </a:endParaRPr>
          </a:p>
          <a:p>
            <a:pPr marL="914400" lvl="1" indent="-457200">
              <a:buFontTx/>
              <a:buAutoNum type="arabicParenR"/>
            </a:pPr>
            <a:endParaRPr lang="en-US" sz="2400" b="1" dirty="0">
              <a:solidFill>
                <a:srgbClr val="FFFFFF"/>
              </a:solidFill>
              <a:effectLst>
                <a:outerShdw blurRad="38100" dist="38100" dir="2700000" algn="tl">
                  <a:srgbClr val="000000">
                    <a:alpha val="43137"/>
                  </a:srgbClr>
                </a:outerShdw>
              </a:effectLst>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spTree>
    <p:extLst>
      <p:ext uri="{BB962C8B-B14F-4D97-AF65-F5344CB8AC3E}">
        <p14:creationId xmlns:p14="http://schemas.microsoft.com/office/powerpoint/2010/main" val="3710852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1590" y="333717"/>
            <a:ext cx="9304704" cy="646331"/>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latin typeface="Arial Black" panose="020B0A04020102020204" pitchFamily="34" charset="0"/>
              </a:rPr>
              <a:t>Green Infrastructure Challenges</a:t>
            </a:r>
            <a:endParaRPr lang="en-US" sz="3600" b="1" dirty="0">
              <a:solidFill>
                <a:srgbClr val="FFFF00"/>
              </a:solidFill>
              <a:latin typeface="Arial Black" panose="020B0A04020102020204" pitchFamily="34" charset="0"/>
            </a:endParaRPr>
          </a:p>
        </p:txBody>
      </p:sp>
      <p:sp>
        <p:nvSpPr>
          <p:cNvPr id="3" name="Rectangle 2"/>
          <p:cNvSpPr/>
          <p:nvPr/>
        </p:nvSpPr>
        <p:spPr>
          <a:xfrm>
            <a:off x="-352425" y="883771"/>
            <a:ext cx="12611100" cy="7848302"/>
          </a:xfrm>
          <a:prstGeom prst="rect">
            <a:avLst/>
          </a:prstGeom>
        </p:spPr>
        <p:txBody>
          <a:bodyPr wrap="square">
            <a:spAutoFit/>
          </a:bodyPr>
          <a:lstStyle/>
          <a:p>
            <a:pPr lvl="1"/>
            <a:endPar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endParaRPr>
          </a:p>
          <a:p>
            <a:pPr lvl="1"/>
            <a:endParaRPr lang="en-US" sz="2400" b="1" dirty="0">
              <a:solidFill>
                <a:srgbClr val="FFFFFF"/>
              </a:solidFill>
              <a:effectLst>
                <a:outerShdw blurRad="38100" dist="38100" dir="2700000" algn="tl">
                  <a:srgbClr val="000000">
                    <a:alpha val="43137"/>
                  </a:srgbClr>
                </a:outerShdw>
              </a:effectLst>
              <a:latin typeface="Arial Black" panose="020B0A04020102020204" pitchFamily="34" charset="0"/>
            </a:endParaRPr>
          </a:p>
          <a:p>
            <a:pPr lvl="1"/>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Our current challenges with GI tend </a:t>
            </a:r>
            <a:r>
              <a:rPr lang="en-US" sz="2400" b="1" dirty="0">
                <a:solidFill>
                  <a:srgbClr val="FFFFFF"/>
                </a:solidFill>
                <a:effectLst>
                  <a:outerShdw blurRad="38100" dist="38100" dir="2700000" algn="tl">
                    <a:srgbClr val="000000">
                      <a:alpha val="43137"/>
                    </a:srgbClr>
                  </a:outerShdw>
                </a:effectLst>
                <a:latin typeface="Arial Black" panose="020B0A04020102020204" pitchFamily="34" charset="0"/>
              </a:rPr>
              <a:t>to be more </a:t>
            </a: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cultural than technical</a:t>
            </a:r>
          </a:p>
          <a:p>
            <a:pPr lvl="1"/>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 </a:t>
            </a:r>
          </a:p>
          <a:p>
            <a:pPr lvl="1"/>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The major barriers seem </a:t>
            </a:r>
            <a:r>
              <a:rPr lang="en-US" sz="2400" b="1" dirty="0">
                <a:solidFill>
                  <a:srgbClr val="FFFFFF"/>
                </a:solidFill>
                <a:effectLst>
                  <a:outerShdw blurRad="38100" dist="38100" dir="2700000" algn="tl">
                    <a:srgbClr val="000000">
                      <a:alpha val="43137"/>
                    </a:srgbClr>
                  </a:outerShdw>
                </a:effectLst>
                <a:latin typeface="Arial Black" panose="020B0A04020102020204" pitchFamily="34" charset="0"/>
              </a:rPr>
              <a:t>to involve </a:t>
            </a: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complex or </a:t>
            </a:r>
            <a:r>
              <a:rPr lang="en-US" sz="2400" b="1" dirty="0">
                <a:solidFill>
                  <a:srgbClr val="FFFFFF"/>
                </a:solidFill>
                <a:effectLst>
                  <a:outerShdw blurRad="38100" dist="38100" dir="2700000" algn="tl">
                    <a:srgbClr val="000000">
                      <a:alpha val="43137"/>
                    </a:srgbClr>
                  </a:outerShdw>
                </a:effectLst>
                <a:latin typeface="Arial Black" panose="020B0A04020102020204" pitchFamily="34" charset="0"/>
              </a:rPr>
              <a:t>“wicked” problems rather than complicated or “tame” </a:t>
            </a: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problems </a:t>
            </a:r>
          </a:p>
          <a:p>
            <a:pPr lvl="1"/>
            <a:endParaRPr lang="en-US" sz="2400" b="1" dirty="0">
              <a:solidFill>
                <a:srgbClr val="FFFFFF"/>
              </a:solidFill>
              <a:effectLst>
                <a:outerShdw blurRad="38100" dist="38100" dir="2700000" algn="tl">
                  <a:srgbClr val="000000">
                    <a:alpha val="43137"/>
                  </a:srgbClr>
                </a:outerShdw>
              </a:effectLst>
              <a:latin typeface="Arial Black" panose="020B0A04020102020204" pitchFamily="34" charset="0"/>
            </a:endParaRPr>
          </a:p>
          <a:p>
            <a:pPr lvl="1"/>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It appears that the most significant problems are related to a general lack of coordination and “information flow” among partners and stakeholders  </a:t>
            </a:r>
          </a:p>
          <a:p>
            <a:pPr lvl="1"/>
            <a:endParaRPr lang="en-US" sz="2400" b="1" dirty="0" smtClean="0">
              <a:solidFill>
                <a:srgbClr val="FFFFFF"/>
              </a:solidFill>
              <a:effectLst>
                <a:outerShdw blurRad="38100" dist="38100" dir="2700000" algn="tl">
                  <a:srgbClr val="000000">
                    <a:alpha val="43137"/>
                  </a:srgbClr>
                </a:outerShdw>
              </a:effectLst>
              <a:latin typeface="Arial"/>
            </a:endParaRPr>
          </a:p>
          <a:p>
            <a:pPr lvl="1"/>
            <a:endParaRPr lang="en-US" sz="2400" b="1" dirty="0" smtClean="0">
              <a:solidFill>
                <a:srgbClr val="FFFFFF"/>
              </a:solidFill>
              <a:effectLst>
                <a:outerShdw blurRad="38100" dist="38100" dir="2700000" algn="tl">
                  <a:srgbClr val="000000">
                    <a:alpha val="43137"/>
                  </a:srgbClr>
                </a:outerShdw>
              </a:effectLst>
              <a:latin typeface="Arial"/>
            </a:endParaRPr>
          </a:p>
          <a:p>
            <a:pPr lvl="1"/>
            <a:endParaRPr lang="en-US" sz="2400" b="1" dirty="0" smtClean="0">
              <a:solidFill>
                <a:srgbClr val="FFFFFF"/>
              </a:solidFill>
              <a:effectLst>
                <a:outerShdw blurRad="38100" dist="38100" dir="2700000" algn="tl">
                  <a:srgbClr val="000000">
                    <a:alpha val="43137"/>
                  </a:srgbClr>
                </a:outerShdw>
              </a:effectLst>
              <a:latin typeface="Arial"/>
            </a:endParaRPr>
          </a:p>
          <a:p>
            <a:pPr lvl="1"/>
            <a:endParaRPr lang="en-US" sz="2400" b="1" dirty="0" smtClean="0">
              <a:solidFill>
                <a:srgbClr val="FFFFFF"/>
              </a:solidFill>
              <a:effectLst>
                <a:outerShdw blurRad="38100" dist="38100" dir="2700000" algn="tl">
                  <a:srgbClr val="000000">
                    <a:alpha val="43137"/>
                  </a:srgbClr>
                </a:outerShdw>
              </a:effectLst>
              <a:latin typeface="Arial"/>
            </a:endParaRPr>
          </a:p>
          <a:p>
            <a:pPr lvl="1"/>
            <a:endParaRPr lang="en-US" sz="2400" b="1" dirty="0" smtClean="0">
              <a:solidFill>
                <a:srgbClr val="FFFFFF"/>
              </a:solidFill>
              <a:effectLst>
                <a:outerShdw blurRad="38100" dist="38100" dir="2700000" algn="tl">
                  <a:srgbClr val="000000">
                    <a:alpha val="43137"/>
                  </a:srgbClr>
                </a:outerShdw>
              </a:effectLst>
              <a:latin typeface="Arial"/>
            </a:endParaRPr>
          </a:p>
          <a:p>
            <a:pPr lvl="1"/>
            <a:r>
              <a:rPr lang="en-US" sz="2400" b="1" dirty="0" smtClean="0">
                <a:solidFill>
                  <a:srgbClr val="FFFFFF"/>
                </a:solidFill>
                <a:effectLst>
                  <a:outerShdw blurRad="38100" dist="38100" dir="2700000" algn="tl">
                    <a:srgbClr val="000000">
                      <a:alpha val="43137"/>
                    </a:srgbClr>
                  </a:outerShdw>
                </a:effectLst>
                <a:latin typeface="Arial"/>
              </a:rPr>
              <a:t>   </a:t>
            </a:r>
            <a:endParaRPr lang="en-US" sz="2400" b="1" dirty="0">
              <a:solidFill>
                <a:srgbClr val="FFFFFF"/>
              </a:solidFill>
              <a:effectLst>
                <a:outerShdw blurRad="38100" dist="38100" dir="2700000" algn="tl">
                  <a:srgbClr val="000000">
                    <a:alpha val="43137"/>
                  </a:srgbClr>
                </a:outerShdw>
              </a:effectLst>
              <a:latin typeface="Arial"/>
            </a:endParaRPr>
          </a:p>
          <a:p>
            <a:pPr marL="914400" lvl="1" indent="-457200">
              <a:buFontTx/>
              <a:buAutoNum type="arabicParenR"/>
            </a:pPr>
            <a:endParaRPr lang="en-US" sz="2400" b="1" dirty="0">
              <a:solidFill>
                <a:srgbClr val="FFFFFF"/>
              </a:solidFill>
              <a:effectLst>
                <a:outerShdw blurRad="38100" dist="38100" dir="2700000" algn="tl">
                  <a:srgbClr val="000000">
                    <a:alpha val="43137"/>
                  </a:srgbClr>
                </a:outerShdw>
              </a:effectLst>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spTree>
    <p:extLst>
      <p:ext uri="{BB962C8B-B14F-4D97-AF65-F5344CB8AC3E}">
        <p14:creationId xmlns:p14="http://schemas.microsoft.com/office/powerpoint/2010/main" val="194468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7790" y="143217"/>
            <a:ext cx="9304704" cy="646331"/>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latin typeface="Arial Black" panose="020B0A04020102020204" pitchFamily="34" charset="0"/>
              </a:rPr>
              <a:t>Green Infrastructure Challenges</a:t>
            </a:r>
            <a:endParaRPr lang="en-US" sz="3600" b="1" dirty="0">
              <a:solidFill>
                <a:srgbClr val="FFFF00"/>
              </a:solidFill>
              <a:latin typeface="Arial Black" panose="020B0A04020102020204" pitchFamily="34" charset="0"/>
            </a:endParaRPr>
          </a:p>
        </p:txBody>
      </p:sp>
      <p:sp>
        <p:nvSpPr>
          <p:cNvPr id="3" name="Rectangle 2"/>
          <p:cNvSpPr/>
          <p:nvPr/>
        </p:nvSpPr>
        <p:spPr>
          <a:xfrm>
            <a:off x="557075" y="1075298"/>
            <a:ext cx="11530149" cy="4154984"/>
          </a:xfrm>
          <a:prstGeom prst="rect">
            <a:avLst/>
          </a:prstGeom>
        </p:spPr>
        <p:txBody>
          <a:bodyPr wrap="square">
            <a:spAutoFit/>
          </a:bodyPr>
          <a:lstStyle/>
          <a:p>
            <a:pPr marL="800100" lvl="1" indent="-342900">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Ignorance, apathy, time pressures, convention</a:t>
            </a:r>
          </a:p>
          <a:p>
            <a:pPr marL="800100" lvl="1" indent="-342900">
              <a:buFont typeface="Arial" panose="020B0604020202020204" pitchFamily="34" charset="0"/>
              <a:buChar char="•"/>
            </a:pPr>
            <a:endPar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endParaRPr>
          </a:p>
          <a:p>
            <a:pPr marL="800100" lvl="1" indent="-342900">
              <a:buFont typeface="Arial" panose="020B0604020202020204" pitchFamily="34" charset="0"/>
              <a:buChar char="•"/>
            </a:pPr>
            <a:endParaRPr lang="en-US" sz="2400" b="1" dirty="0" smtClean="0">
              <a:solidFill>
                <a:srgbClr val="FFFFFF"/>
              </a:solidFill>
              <a:effectLst>
                <a:outerShdw blurRad="38100" dist="38100" dir="2700000" algn="tl">
                  <a:srgbClr val="000000">
                    <a:alpha val="43137"/>
                  </a:srgbClr>
                </a:outerShdw>
              </a:effectLst>
              <a:latin typeface="Arial"/>
            </a:endParaRPr>
          </a:p>
          <a:p>
            <a:pPr marL="800100" lvl="1" indent="-342900">
              <a:buFont typeface="Arial" panose="020B0604020202020204" pitchFamily="34" charset="0"/>
              <a:buChar char="•"/>
            </a:pPr>
            <a:endParaRPr lang="en-US" sz="2400" b="1" dirty="0" smtClean="0">
              <a:solidFill>
                <a:srgbClr val="FFFFFF"/>
              </a:solidFill>
              <a:effectLst>
                <a:outerShdw blurRad="38100" dist="38100" dir="2700000" algn="tl">
                  <a:srgbClr val="000000">
                    <a:alpha val="43137"/>
                  </a:srgbClr>
                </a:outerShdw>
              </a:effectLst>
              <a:latin typeface="Arial"/>
            </a:endParaRPr>
          </a:p>
          <a:p>
            <a:pPr marL="800100" lvl="1" indent="-342900">
              <a:buFont typeface="Arial" panose="020B0604020202020204" pitchFamily="34" charset="0"/>
              <a:buChar char="•"/>
            </a:pPr>
            <a:endParaRPr lang="en-US" sz="2400" b="1" dirty="0" smtClean="0">
              <a:solidFill>
                <a:srgbClr val="FFFFFF"/>
              </a:solidFill>
              <a:effectLst>
                <a:outerShdw blurRad="38100" dist="38100" dir="2700000" algn="tl">
                  <a:srgbClr val="000000">
                    <a:alpha val="43137"/>
                  </a:srgbClr>
                </a:outerShdw>
              </a:effectLst>
              <a:latin typeface="Arial"/>
            </a:endParaRPr>
          </a:p>
          <a:p>
            <a:pPr marL="800100" lvl="1" indent="-342900">
              <a:buFont typeface="Arial" panose="020B0604020202020204" pitchFamily="34" charset="0"/>
              <a:buChar char="•"/>
            </a:pPr>
            <a:endParaRPr lang="en-US" sz="2400" b="1" dirty="0" smtClean="0">
              <a:solidFill>
                <a:srgbClr val="FFFFFF"/>
              </a:solidFill>
              <a:effectLst>
                <a:outerShdw blurRad="38100" dist="38100" dir="2700000" algn="tl">
                  <a:srgbClr val="000000">
                    <a:alpha val="43137"/>
                  </a:srgbClr>
                </a:outerShdw>
              </a:effectLst>
              <a:latin typeface="Arial"/>
            </a:endParaRPr>
          </a:p>
          <a:p>
            <a:pPr marL="914400" lvl="1" indent="-457200">
              <a:buFont typeface="Arial" panose="020B0604020202020204" pitchFamily="34" charset="0"/>
              <a:buChar char="•"/>
            </a:pPr>
            <a:endParaRPr lang="en-US" sz="2400" b="1" dirty="0">
              <a:solidFill>
                <a:srgbClr val="FFFFFF"/>
              </a:solidFill>
              <a:effectLst>
                <a:outerShdw blurRad="38100" dist="38100" dir="2700000" algn="tl">
                  <a:srgbClr val="000000">
                    <a:alpha val="43137"/>
                  </a:srgbClr>
                </a:outerShdw>
              </a:effectLst>
              <a:latin typeface="Arial"/>
            </a:endParaRPr>
          </a:p>
          <a:p>
            <a:pPr marL="914400" lvl="1" indent="-457200">
              <a:buFont typeface="Arial" panose="020B0604020202020204" pitchFamily="34" charset="0"/>
              <a:buChar char="•"/>
            </a:pPr>
            <a:endParaRPr lang="en-US" sz="2400" b="1" dirty="0">
              <a:solidFill>
                <a:srgbClr val="FFFFFF"/>
              </a:solidFill>
              <a:latin typeface="Arial"/>
            </a:endParaRPr>
          </a:p>
          <a:p>
            <a:pPr marL="914400" lvl="1" indent="-457200">
              <a:buFont typeface="Arial" panose="020B0604020202020204" pitchFamily="34" charset="0"/>
              <a:buChar char="•"/>
            </a:pPr>
            <a:endParaRPr lang="en-US" sz="2400" b="1" dirty="0">
              <a:solidFill>
                <a:srgbClr val="FFFFFF"/>
              </a:solidFill>
              <a:latin typeface="Arial"/>
            </a:endParaRPr>
          </a:p>
          <a:p>
            <a:pPr marL="914400" lvl="1" indent="-457200">
              <a:buFont typeface="Arial" panose="020B0604020202020204" pitchFamily="34" charset="0"/>
              <a:buChar char="•"/>
            </a:pPr>
            <a:endParaRPr lang="en-US" sz="2400" b="1" dirty="0">
              <a:solidFill>
                <a:srgbClr val="FFFFFF"/>
              </a:solidFill>
              <a:latin typeface="Arial"/>
            </a:endParaRPr>
          </a:p>
          <a:p>
            <a:pPr marL="914400" lvl="1" indent="-457200">
              <a:buFont typeface="Arial" panose="020B0604020202020204" pitchFamily="34" charset="0"/>
              <a:buChar char="•"/>
            </a:pPr>
            <a:endParaRPr lang="en-US" sz="2400" b="1" dirty="0">
              <a:solidFill>
                <a:srgbClr val="FFFFFF"/>
              </a:solidFill>
              <a:latin typeface="Arial"/>
            </a:endParaRPr>
          </a:p>
        </p:txBody>
      </p:sp>
    </p:spTree>
    <p:extLst>
      <p:ext uri="{BB962C8B-B14F-4D97-AF65-F5344CB8AC3E}">
        <p14:creationId xmlns:p14="http://schemas.microsoft.com/office/powerpoint/2010/main" val="3821275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7790" y="143217"/>
            <a:ext cx="9304704" cy="646331"/>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latin typeface="Arial Black" panose="020B0A04020102020204" pitchFamily="34" charset="0"/>
              </a:rPr>
              <a:t>Green Infrastructure Challenges</a:t>
            </a:r>
            <a:endParaRPr lang="en-US" sz="3600" b="1" dirty="0">
              <a:solidFill>
                <a:srgbClr val="FFFF00"/>
              </a:solidFill>
              <a:latin typeface="Arial Black" panose="020B0A04020102020204" pitchFamily="34" charset="0"/>
            </a:endParaRPr>
          </a:p>
        </p:txBody>
      </p:sp>
      <p:sp>
        <p:nvSpPr>
          <p:cNvPr id="3" name="Rectangle 2"/>
          <p:cNvSpPr/>
          <p:nvPr/>
        </p:nvSpPr>
        <p:spPr>
          <a:xfrm>
            <a:off x="557075" y="1075298"/>
            <a:ext cx="11530149" cy="3785652"/>
          </a:xfrm>
          <a:prstGeom prst="rect">
            <a:avLst/>
          </a:prstGeom>
        </p:spPr>
        <p:txBody>
          <a:bodyPr wrap="square">
            <a:spAutoFit/>
          </a:bodyPr>
          <a:lstStyle/>
          <a:p>
            <a:pPr marL="800100" lvl="1" indent="-342900">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Ignorance, apathy, time pressures, convention</a:t>
            </a:r>
          </a:p>
          <a:p>
            <a:pPr marL="800100" lvl="1" indent="-342900">
              <a:buFont typeface="Arial" panose="020B0604020202020204" pitchFamily="34" charset="0"/>
              <a:buChar char="•"/>
            </a:pPr>
            <a:endPar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endParaRPr>
          </a:p>
          <a:p>
            <a:pPr marL="800100" lvl="1" indent="-342900">
              <a:buFont typeface="Arial" panose="020B0604020202020204" pitchFamily="34" charset="0"/>
              <a:buChar char="•"/>
            </a:pPr>
            <a:r>
              <a:rPr lang="en-US" sz="2400" b="1" dirty="0">
                <a:solidFill>
                  <a:srgbClr val="FFFFFF"/>
                </a:solidFill>
                <a:effectLst>
                  <a:outerShdw blurRad="38100" dist="38100" dir="2700000" algn="tl">
                    <a:srgbClr val="000000">
                      <a:alpha val="43137"/>
                    </a:srgbClr>
                  </a:outerShdw>
                </a:effectLst>
                <a:latin typeface="Arial Black" panose="020B0A04020102020204" pitchFamily="34" charset="0"/>
              </a:rPr>
              <a:t>Limited understanding of true costs, benefits and general performance of Green vs. Grey Infrastructure</a:t>
            </a:r>
          </a:p>
          <a:p>
            <a:pPr marL="800100" lvl="1" indent="-342900">
              <a:buFont typeface="Arial" panose="020B0604020202020204" pitchFamily="34" charset="0"/>
              <a:buChar char="•"/>
            </a:pPr>
            <a:endPar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endParaRPr>
          </a:p>
          <a:p>
            <a:pPr marL="914400" lvl="1" indent="-457200">
              <a:buFont typeface="Arial" panose="020B0604020202020204" pitchFamily="34" charset="0"/>
              <a:buChar char="•"/>
            </a:pPr>
            <a:endParaRPr lang="en-US" sz="2400" b="1" dirty="0">
              <a:solidFill>
                <a:srgbClr val="FFFFFF"/>
              </a:solidFill>
              <a:effectLst>
                <a:outerShdw blurRad="38100" dist="38100" dir="2700000" algn="tl">
                  <a:srgbClr val="000000">
                    <a:alpha val="43137"/>
                  </a:srgbClr>
                </a:outerShdw>
              </a:effectLst>
              <a:latin typeface="Arial"/>
            </a:endParaRPr>
          </a:p>
          <a:p>
            <a:pPr marL="914400" lvl="1" indent="-457200">
              <a:buFont typeface="Arial" panose="020B0604020202020204" pitchFamily="34" charset="0"/>
              <a:buChar char="•"/>
            </a:pPr>
            <a:endParaRPr lang="en-US" sz="2400" b="1" dirty="0">
              <a:solidFill>
                <a:srgbClr val="FFFFFF"/>
              </a:solidFill>
              <a:latin typeface="Arial"/>
            </a:endParaRPr>
          </a:p>
          <a:p>
            <a:pPr marL="914400" lvl="1" indent="-457200">
              <a:buFont typeface="Arial" panose="020B0604020202020204" pitchFamily="34" charset="0"/>
              <a:buChar char="•"/>
            </a:pPr>
            <a:endParaRPr lang="en-US" sz="2400" b="1" dirty="0">
              <a:solidFill>
                <a:srgbClr val="FFFFFF"/>
              </a:solidFill>
              <a:latin typeface="Arial"/>
            </a:endParaRPr>
          </a:p>
          <a:p>
            <a:pPr marL="914400" lvl="1" indent="-457200">
              <a:buFont typeface="Arial" panose="020B0604020202020204" pitchFamily="34" charset="0"/>
              <a:buChar char="•"/>
            </a:pPr>
            <a:endParaRPr lang="en-US" sz="2400" b="1" dirty="0">
              <a:solidFill>
                <a:srgbClr val="FFFFFF"/>
              </a:solidFill>
              <a:latin typeface="Arial"/>
            </a:endParaRPr>
          </a:p>
          <a:p>
            <a:pPr marL="914400" lvl="1" indent="-457200">
              <a:buFont typeface="Arial" panose="020B0604020202020204" pitchFamily="34" charset="0"/>
              <a:buChar char="•"/>
            </a:pPr>
            <a:endParaRPr lang="en-US" sz="2400" b="1" dirty="0">
              <a:solidFill>
                <a:srgbClr val="FFFFFF"/>
              </a:solidFill>
              <a:latin typeface="Arial"/>
            </a:endParaRPr>
          </a:p>
        </p:txBody>
      </p:sp>
    </p:spTree>
    <p:extLst>
      <p:ext uri="{BB962C8B-B14F-4D97-AF65-F5344CB8AC3E}">
        <p14:creationId xmlns:p14="http://schemas.microsoft.com/office/powerpoint/2010/main" val="2235574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7790" y="143217"/>
            <a:ext cx="9304704" cy="646331"/>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latin typeface="Arial Black" panose="020B0A04020102020204" pitchFamily="34" charset="0"/>
              </a:rPr>
              <a:t>Green Infrastructure Challenges</a:t>
            </a:r>
            <a:endParaRPr lang="en-US" sz="3600" b="1" dirty="0">
              <a:solidFill>
                <a:srgbClr val="FFFF00"/>
              </a:solidFill>
              <a:latin typeface="Arial Black" panose="020B0A04020102020204" pitchFamily="34" charset="0"/>
            </a:endParaRPr>
          </a:p>
        </p:txBody>
      </p:sp>
      <p:sp>
        <p:nvSpPr>
          <p:cNvPr id="3" name="Rectangle 2"/>
          <p:cNvSpPr/>
          <p:nvPr/>
        </p:nvSpPr>
        <p:spPr>
          <a:xfrm>
            <a:off x="557075" y="1075298"/>
            <a:ext cx="11530149" cy="6370975"/>
          </a:xfrm>
          <a:prstGeom prst="rect">
            <a:avLst/>
          </a:prstGeom>
        </p:spPr>
        <p:txBody>
          <a:bodyPr wrap="square">
            <a:spAutoFit/>
          </a:bodyPr>
          <a:lstStyle/>
          <a:p>
            <a:pPr marL="800100" lvl="1" indent="-342900">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Ignorance, apathy, time pressures, convention</a:t>
            </a:r>
          </a:p>
          <a:p>
            <a:pPr marL="800100" lvl="1" indent="-342900">
              <a:buFont typeface="Arial" panose="020B0604020202020204" pitchFamily="34" charset="0"/>
              <a:buChar char="•"/>
            </a:pPr>
            <a:endPar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endParaRPr>
          </a:p>
          <a:p>
            <a:pPr marL="800100" lvl="1" indent="-342900">
              <a:buFont typeface="Arial" panose="020B0604020202020204" pitchFamily="34" charset="0"/>
              <a:buChar char="•"/>
            </a:pPr>
            <a:r>
              <a:rPr lang="en-US" sz="2400" b="1" dirty="0">
                <a:solidFill>
                  <a:srgbClr val="FFFFFF"/>
                </a:solidFill>
                <a:effectLst>
                  <a:outerShdw blurRad="38100" dist="38100" dir="2700000" algn="tl">
                    <a:srgbClr val="000000">
                      <a:alpha val="43137"/>
                    </a:srgbClr>
                  </a:outerShdw>
                </a:effectLst>
                <a:latin typeface="Arial Black" panose="020B0A04020102020204" pitchFamily="34" charset="0"/>
              </a:rPr>
              <a:t>Limited understanding of true costs, benefits and general performance of Green vs. Grey Infrastructure</a:t>
            </a:r>
          </a:p>
          <a:p>
            <a:pPr marL="800100" lvl="1" indent="-342900">
              <a:buFont typeface="Arial" panose="020B0604020202020204" pitchFamily="34" charset="0"/>
              <a:buChar char="•"/>
            </a:pPr>
            <a:endPar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endParaRPr>
          </a:p>
          <a:p>
            <a:pPr marL="800100" lvl="1" indent="-342900">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Low </a:t>
            </a:r>
            <a:r>
              <a:rPr lang="en-US" sz="2400" b="1" dirty="0">
                <a:solidFill>
                  <a:srgbClr val="FFFFFF"/>
                </a:solidFill>
                <a:effectLst>
                  <a:outerShdw blurRad="38100" dist="38100" dir="2700000" algn="tl">
                    <a:srgbClr val="000000">
                      <a:alpha val="43137"/>
                    </a:srgbClr>
                  </a:outerShdw>
                </a:effectLst>
                <a:latin typeface="Arial Black" panose="020B0A04020102020204" pitchFamily="34" charset="0"/>
              </a:rPr>
              <a:t>risk </a:t>
            </a: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tolerance (people are willing to forego unknown opportunities if they think they are more certain to avoid known threats) </a:t>
            </a:r>
          </a:p>
          <a:p>
            <a:pPr marL="800100" lvl="1" indent="-342900">
              <a:buFont typeface="Arial" panose="020B0604020202020204" pitchFamily="34" charset="0"/>
              <a:buChar char="•"/>
            </a:pPr>
            <a:endPar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endParaRPr>
          </a:p>
          <a:p>
            <a:pPr marL="800100" lvl="1" indent="-342900">
              <a:buFont typeface="Arial" panose="020B0604020202020204" pitchFamily="34" charset="0"/>
              <a:buChar char="•"/>
            </a:pPr>
            <a:endParaRPr lang="en-US" sz="2400" b="1" dirty="0" smtClean="0">
              <a:solidFill>
                <a:srgbClr val="FFFFFF"/>
              </a:solidFill>
              <a:effectLst>
                <a:outerShdw blurRad="38100" dist="38100" dir="2700000" algn="tl">
                  <a:srgbClr val="000000">
                    <a:alpha val="43137"/>
                  </a:srgbClr>
                </a:outerShdw>
              </a:effectLst>
              <a:latin typeface="Arial"/>
            </a:endParaRPr>
          </a:p>
          <a:p>
            <a:pPr marL="800100" lvl="1" indent="-342900">
              <a:buFont typeface="Arial" panose="020B0604020202020204" pitchFamily="34" charset="0"/>
              <a:buChar char="•"/>
            </a:pPr>
            <a:endParaRPr lang="en-US" sz="2400" b="1" dirty="0" smtClean="0">
              <a:solidFill>
                <a:srgbClr val="FFFFFF"/>
              </a:solidFill>
              <a:effectLst>
                <a:outerShdw blurRad="38100" dist="38100" dir="2700000" algn="tl">
                  <a:srgbClr val="000000">
                    <a:alpha val="43137"/>
                  </a:srgbClr>
                </a:outerShdw>
              </a:effectLst>
              <a:latin typeface="Arial"/>
            </a:endParaRPr>
          </a:p>
          <a:p>
            <a:pPr marL="800100" lvl="1" indent="-342900">
              <a:buFont typeface="Arial" panose="020B0604020202020204" pitchFamily="34" charset="0"/>
              <a:buChar char="•"/>
            </a:pPr>
            <a:endParaRPr lang="en-US" sz="2400" b="1" dirty="0" smtClean="0">
              <a:solidFill>
                <a:srgbClr val="FFFFFF"/>
              </a:solidFill>
              <a:effectLst>
                <a:outerShdw blurRad="38100" dist="38100" dir="2700000" algn="tl">
                  <a:srgbClr val="000000">
                    <a:alpha val="43137"/>
                  </a:srgbClr>
                </a:outerShdw>
              </a:effectLst>
              <a:latin typeface="Arial"/>
            </a:endParaRPr>
          </a:p>
          <a:p>
            <a:pPr marL="914400" lvl="1" indent="-457200">
              <a:buFont typeface="Arial" panose="020B0604020202020204" pitchFamily="34" charset="0"/>
              <a:buChar char="•"/>
            </a:pPr>
            <a:endParaRPr lang="en-US" sz="2400" b="1" dirty="0">
              <a:solidFill>
                <a:srgbClr val="FFFFFF"/>
              </a:solidFill>
              <a:effectLst>
                <a:outerShdw blurRad="38100" dist="38100" dir="2700000" algn="tl">
                  <a:srgbClr val="000000">
                    <a:alpha val="43137"/>
                  </a:srgbClr>
                </a:outerShdw>
              </a:effectLst>
              <a:latin typeface="Arial"/>
            </a:endParaRPr>
          </a:p>
          <a:p>
            <a:pPr marL="914400" lvl="1" indent="-457200">
              <a:buFont typeface="Arial" panose="020B0604020202020204" pitchFamily="34" charset="0"/>
              <a:buChar char="•"/>
            </a:pPr>
            <a:endParaRPr lang="en-US" sz="2400" b="1" dirty="0">
              <a:solidFill>
                <a:srgbClr val="FFFFFF"/>
              </a:solidFill>
              <a:latin typeface="Arial"/>
            </a:endParaRPr>
          </a:p>
          <a:p>
            <a:pPr marL="914400" lvl="1" indent="-457200">
              <a:buFont typeface="Arial" panose="020B0604020202020204" pitchFamily="34" charset="0"/>
              <a:buChar char="•"/>
            </a:pPr>
            <a:endParaRPr lang="en-US" sz="2400" b="1" dirty="0">
              <a:solidFill>
                <a:srgbClr val="FFFFFF"/>
              </a:solidFill>
              <a:latin typeface="Arial"/>
            </a:endParaRPr>
          </a:p>
          <a:p>
            <a:pPr marL="914400" lvl="1" indent="-457200">
              <a:buFont typeface="Arial" panose="020B0604020202020204" pitchFamily="34" charset="0"/>
              <a:buChar char="•"/>
            </a:pPr>
            <a:endParaRPr lang="en-US" sz="2400" b="1" dirty="0">
              <a:solidFill>
                <a:srgbClr val="FFFFFF"/>
              </a:solidFill>
              <a:latin typeface="Arial"/>
            </a:endParaRPr>
          </a:p>
          <a:p>
            <a:pPr marL="914400" lvl="1" indent="-457200">
              <a:buFont typeface="Arial" panose="020B0604020202020204" pitchFamily="34" charset="0"/>
              <a:buChar char="•"/>
            </a:pPr>
            <a:endParaRPr lang="en-US" sz="2400" b="1" dirty="0">
              <a:solidFill>
                <a:srgbClr val="FFFFFF"/>
              </a:solidFill>
              <a:latin typeface="Arial"/>
            </a:endParaRPr>
          </a:p>
        </p:txBody>
      </p:sp>
    </p:spTree>
    <p:extLst>
      <p:ext uri="{BB962C8B-B14F-4D97-AF65-F5344CB8AC3E}">
        <p14:creationId xmlns:p14="http://schemas.microsoft.com/office/powerpoint/2010/main" val="1534320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7790" y="143217"/>
            <a:ext cx="9304704" cy="646331"/>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latin typeface="Arial Black" panose="020B0A04020102020204" pitchFamily="34" charset="0"/>
              </a:rPr>
              <a:t>Green Infrastructure Challenges</a:t>
            </a:r>
            <a:endParaRPr lang="en-US" sz="3600" b="1" dirty="0">
              <a:solidFill>
                <a:srgbClr val="FFFF00"/>
              </a:solidFill>
              <a:latin typeface="Arial Black" panose="020B0A04020102020204" pitchFamily="34" charset="0"/>
            </a:endParaRPr>
          </a:p>
        </p:txBody>
      </p:sp>
      <p:sp>
        <p:nvSpPr>
          <p:cNvPr id="3" name="Rectangle 2"/>
          <p:cNvSpPr/>
          <p:nvPr/>
        </p:nvSpPr>
        <p:spPr>
          <a:xfrm>
            <a:off x="557075" y="1075298"/>
            <a:ext cx="11530149" cy="8217634"/>
          </a:xfrm>
          <a:prstGeom prst="rect">
            <a:avLst/>
          </a:prstGeom>
        </p:spPr>
        <p:txBody>
          <a:bodyPr wrap="square">
            <a:spAutoFit/>
          </a:bodyPr>
          <a:lstStyle/>
          <a:p>
            <a:pPr marL="800100" lvl="1" indent="-342900">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Ignorance, apathy, time pressures, convention</a:t>
            </a:r>
          </a:p>
          <a:p>
            <a:pPr marL="800100" lvl="1" indent="-342900">
              <a:buFont typeface="Arial" panose="020B0604020202020204" pitchFamily="34" charset="0"/>
              <a:buChar char="•"/>
            </a:pPr>
            <a:endPar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endParaRPr>
          </a:p>
          <a:p>
            <a:pPr marL="800100" lvl="1" indent="-342900">
              <a:buFont typeface="Arial" panose="020B0604020202020204" pitchFamily="34" charset="0"/>
              <a:buChar char="•"/>
            </a:pPr>
            <a:r>
              <a:rPr lang="en-US" sz="2400" b="1" dirty="0">
                <a:solidFill>
                  <a:srgbClr val="FFFFFF"/>
                </a:solidFill>
                <a:effectLst>
                  <a:outerShdw blurRad="38100" dist="38100" dir="2700000" algn="tl">
                    <a:srgbClr val="000000">
                      <a:alpha val="43137"/>
                    </a:srgbClr>
                  </a:outerShdw>
                </a:effectLst>
                <a:latin typeface="Arial Black" panose="020B0A04020102020204" pitchFamily="34" charset="0"/>
              </a:rPr>
              <a:t>Limited understanding of true costs, benefits and general performance of Green vs. Grey Infrastructure</a:t>
            </a:r>
          </a:p>
          <a:p>
            <a:pPr marL="800100" lvl="1" indent="-342900">
              <a:buFont typeface="Arial" panose="020B0604020202020204" pitchFamily="34" charset="0"/>
              <a:buChar char="•"/>
            </a:pPr>
            <a:endPar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endParaRPr>
          </a:p>
          <a:p>
            <a:pPr marL="800100" lvl="1" indent="-342900">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Low </a:t>
            </a:r>
            <a:r>
              <a:rPr lang="en-US" sz="2400" b="1" dirty="0">
                <a:solidFill>
                  <a:srgbClr val="FFFFFF"/>
                </a:solidFill>
                <a:effectLst>
                  <a:outerShdw blurRad="38100" dist="38100" dir="2700000" algn="tl">
                    <a:srgbClr val="000000">
                      <a:alpha val="43137"/>
                    </a:srgbClr>
                  </a:outerShdw>
                </a:effectLst>
                <a:latin typeface="Arial Black" panose="020B0A04020102020204" pitchFamily="34" charset="0"/>
              </a:rPr>
              <a:t>risk </a:t>
            </a: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tolerance (people are willing to forego unknown opportunities if they think they are more certain to avoid known threats) </a:t>
            </a:r>
          </a:p>
          <a:p>
            <a:pPr marL="800100" lvl="1" indent="-342900">
              <a:buFont typeface="Arial" panose="020B0604020202020204" pitchFamily="34" charset="0"/>
              <a:buChar char="•"/>
            </a:pPr>
            <a:endPar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endParaRPr>
          </a:p>
          <a:p>
            <a:pPr marL="800100" lvl="1" indent="-342900">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Mandates to implement GI projects with limited support or resources to properly maintain these projects (O&amp;M shortfall)</a:t>
            </a:r>
          </a:p>
          <a:p>
            <a:pPr marL="800100" lvl="1" indent="-342900">
              <a:buFont typeface="Arial" panose="020B0604020202020204" pitchFamily="34" charset="0"/>
              <a:buChar char="•"/>
            </a:pPr>
            <a:endPar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endParaRPr>
          </a:p>
          <a:p>
            <a:pPr marL="800100" lvl="1" indent="-342900">
              <a:buFont typeface="Arial" panose="020B0604020202020204" pitchFamily="34" charset="0"/>
              <a:buChar char="•"/>
            </a:pPr>
            <a:endParaRPr lang="en-US" sz="2400" b="1" dirty="0" smtClean="0">
              <a:solidFill>
                <a:srgbClr val="FFFFFF"/>
              </a:solidFill>
              <a:effectLst>
                <a:outerShdw blurRad="38100" dist="38100" dir="2700000" algn="tl">
                  <a:srgbClr val="000000">
                    <a:alpha val="43137"/>
                  </a:srgbClr>
                </a:outerShdw>
              </a:effectLst>
              <a:latin typeface="Arial"/>
            </a:endParaRPr>
          </a:p>
          <a:p>
            <a:pPr marL="800100" lvl="1" indent="-342900">
              <a:buFont typeface="Arial" panose="020B0604020202020204" pitchFamily="34" charset="0"/>
              <a:buChar char="•"/>
            </a:pPr>
            <a:endParaRPr lang="en-US" sz="2400" b="1" dirty="0" smtClean="0">
              <a:solidFill>
                <a:srgbClr val="FFFFFF"/>
              </a:solidFill>
              <a:effectLst>
                <a:outerShdw blurRad="38100" dist="38100" dir="2700000" algn="tl">
                  <a:srgbClr val="000000">
                    <a:alpha val="43137"/>
                  </a:srgbClr>
                </a:outerShdw>
              </a:effectLst>
              <a:latin typeface="Arial"/>
            </a:endParaRPr>
          </a:p>
          <a:p>
            <a:pPr marL="800100" lvl="1" indent="-342900">
              <a:buFont typeface="Arial" panose="020B0604020202020204" pitchFamily="34" charset="0"/>
              <a:buChar char="•"/>
            </a:pPr>
            <a:endParaRPr lang="en-US" sz="2400" b="1" dirty="0" smtClean="0">
              <a:solidFill>
                <a:srgbClr val="FFFFFF"/>
              </a:solidFill>
              <a:effectLst>
                <a:outerShdw blurRad="38100" dist="38100" dir="2700000" algn="tl">
                  <a:srgbClr val="000000">
                    <a:alpha val="43137"/>
                  </a:srgbClr>
                </a:outerShdw>
              </a:effectLst>
              <a:latin typeface="Arial"/>
            </a:endParaRPr>
          </a:p>
          <a:p>
            <a:pPr marL="800100" lvl="1" indent="-342900">
              <a:buFont typeface="Arial" panose="020B0604020202020204" pitchFamily="34" charset="0"/>
              <a:buChar char="•"/>
            </a:pPr>
            <a:endParaRPr lang="en-US" sz="2400" b="1" dirty="0" smtClean="0">
              <a:solidFill>
                <a:srgbClr val="FFFFFF"/>
              </a:solidFill>
              <a:effectLst>
                <a:outerShdw blurRad="38100" dist="38100" dir="2700000" algn="tl">
                  <a:srgbClr val="000000">
                    <a:alpha val="43137"/>
                  </a:srgbClr>
                </a:outerShdw>
              </a:effectLst>
              <a:latin typeface="Arial"/>
            </a:endParaRPr>
          </a:p>
          <a:p>
            <a:pPr marL="800100" lvl="1" indent="-342900">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a:rPr>
              <a:t>   </a:t>
            </a:r>
            <a:endParaRPr lang="en-US" sz="2400" b="1" dirty="0">
              <a:solidFill>
                <a:srgbClr val="FFFFFF"/>
              </a:solidFill>
              <a:effectLst>
                <a:outerShdw blurRad="38100" dist="38100" dir="2700000" algn="tl">
                  <a:srgbClr val="000000">
                    <a:alpha val="43137"/>
                  </a:srgbClr>
                </a:outerShdw>
              </a:effectLst>
              <a:latin typeface="Arial"/>
            </a:endParaRPr>
          </a:p>
          <a:p>
            <a:pPr marL="914400" lvl="1" indent="-457200">
              <a:buFont typeface="Arial" panose="020B0604020202020204" pitchFamily="34" charset="0"/>
              <a:buChar char="•"/>
            </a:pPr>
            <a:endParaRPr lang="en-US" sz="2400" b="1" dirty="0">
              <a:solidFill>
                <a:srgbClr val="FFFFFF"/>
              </a:solidFill>
              <a:effectLst>
                <a:outerShdw blurRad="38100" dist="38100" dir="2700000" algn="tl">
                  <a:srgbClr val="000000">
                    <a:alpha val="43137"/>
                  </a:srgbClr>
                </a:outerShdw>
              </a:effectLst>
              <a:latin typeface="Arial"/>
            </a:endParaRPr>
          </a:p>
          <a:p>
            <a:pPr marL="914400" lvl="1" indent="-457200">
              <a:buFont typeface="Arial" panose="020B0604020202020204" pitchFamily="34" charset="0"/>
              <a:buChar char="•"/>
            </a:pPr>
            <a:endParaRPr lang="en-US" sz="2400" b="1" dirty="0">
              <a:solidFill>
                <a:srgbClr val="FFFFFF"/>
              </a:solidFill>
              <a:latin typeface="Arial"/>
            </a:endParaRPr>
          </a:p>
          <a:p>
            <a:pPr marL="914400" lvl="1" indent="-457200">
              <a:buFont typeface="Arial" panose="020B0604020202020204" pitchFamily="34" charset="0"/>
              <a:buChar char="•"/>
            </a:pPr>
            <a:endParaRPr lang="en-US" sz="2400" b="1" dirty="0">
              <a:solidFill>
                <a:srgbClr val="FFFFFF"/>
              </a:solidFill>
              <a:latin typeface="Arial"/>
            </a:endParaRPr>
          </a:p>
          <a:p>
            <a:pPr marL="914400" lvl="1" indent="-457200">
              <a:buFont typeface="Arial" panose="020B0604020202020204" pitchFamily="34" charset="0"/>
              <a:buChar char="•"/>
            </a:pPr>
            <a:endParaRPr lang="en-US" sz="2400" b="1" dirty="0">
              <a:solidFill>
                <a:srgbClr val="FFFFFF"/>
              </a:solidFill>
              <a:latin typeface="Arial"/>
            </a:endParaRPr>
          </a:p>
          <a:p>
            <a:pPr marL="914400" lvl="1" indent="-457200">
              <a:buFont typeface="Arial" panose="020B0604020202020204" pitchFamily="34" charset="0"/>
              <a:buChar char="•"/>
            </a:pPr>
            <a:endParaRPr lang="en-US" sz="2400" b="1" dirty="0">
              <a:solidFill>
                <a:srgbClr val="FFFFFF"/>
              </a:solidFill>
              <a:latin typeface="Arial"/>
            </a:endParaRPr>
          </a:p>
        </p:txBody>
      </p:sp>
    </p:spTree>
    <p:extLst>
      <p:ext uri="{BB962C8B-B14F-4D97-AF65-F5344CB8AC3E}">
        <p14:creationId xmlns:p14="http://schemas.microsoft.com/office/powerpoint/2010/main" val="587441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7790" y="143217"/>
            <a:ext cx="9304704" cy="646331"/>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latin typeface="Arial Black" panose="020B0A04020102020204" pitchFamily="34" charset="0"/>
              </a:rPr>
              <a:t>Green Infrastructure Challenges</a:t>
            </a:r>
            <a:endParaRPr lang="en-US" sz="3600" b="1" dirty="0">
              <a:solidFill>
                <a:srgbClr val="FFFF00"/>
              </a:solidFill>
              <a:latin typeface="Arial Black" panose="020B0A04020102020204" pitchFamily="34" charset="0"/>
            </a:endParaRPr>
          </a:p>
        </p:txBody>
      </p:sp>
      <p:sp>
        <p:nvSpPr>
          <p:cNvPr id="3" name="Rectangle 2"/>
          <p:cNvSpPr/>
          <p:nvPr/>
        </p:nvSpPr>
        <p:spPr>
          <a:xfrm>
            <a:off x="557075" y="1075298"/>
            <a:ext cx="11530149" cy="8956298"/>
          </a:xfrm>
          <a:prstGeom prst="rect">
            <a:avLst/>
          </a:prstGeom>
        </p:spPr>
        <p:txBody>
          <a:bodyPr wrap="square">
            <a:spAutoFit/>
          </a:bodyPr>
          <a:lstStyle/>
          <a:p>
            <a:pPr marL="800100" lvl="1" indent="-342900">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Ignorance, apathy, time pressures, convention</a:t>
            </a:r>
          </a:p>
          <a:p>
            <a:pPr marL="800100" lvl="1" indent="-342900">
              <a:buFont typeface="Arial" panose="020B0604020202020204" pitchFamily="34" charset="0"/>
              <a:buChar char="•"/>
            </a:pPr>
            <a:endPar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endParaRPr>
          </a:p>
          <a:p>
            <a:pPr marL="800100" lvl="1" indent="-342900">
              <a:buFont typeface="Arial" panose="020B0604020202020204" pitchFamily="34" charset="0"/>
              <a:buChar char="•"/>
            </a:pPr>
            <a:r>
              <a:rPr lang="en-US" sz="2400" b="1" dirty="0">
                <a:solidFill>
                  <a:srgbClr val="FFFFFF"/>
                </a:solidFill>
                <a:effectLst>
                  <a:outerShdw blurRad="38100" dist="38100" dir="2700000" algn="tl">
                    <a:srgbClr val="000000">
                      <a:alpha val="43137"/>
                    </a:srgbClr>
                  </a:outerShdw>
                </a:effectLst>
                <a:latin typeface="Arial Black" panose="020B0A04020102020204" pitchFamily="34" charset="0"/>
              </a:rPr>
              <a:t>Limited understanding of true costs, benefits and general performance of Green vs. Grey Infrastructure</a:t>
            </a:r>
          </a:p>
          <a:p>
            <a:pPr marL="800100" lvl="1" indent="-342900">
              <a:buFont typeface="Arial" panose="020B0604020202020204" pitchFamily="34" charset="0"/>
              <a:buChar char="•"/>
            </a:pPr>
            <a:endPar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endParaRPr>
          </a:p>
          <a:p>
            <a:pPr marL="800100" lvl="1" indent="-342900">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Low </a:t>
            </a:r>
            <a:r>
              <a:rPr lang="en-US" sz="2400" b="1" dirty="0">
                <a:solidFill>
                  <a:srgbClr val="FFFFFF"/>
                </a:solidFill>
                <a:effectLst>
                  <a:outerShdw blurRad="38100" dist="38100" dir="2700000" algn="tl">
                    <a:srgbClr val="000000">
                      <a:alpha val="43137"/>
                    </a:srgbClr>
                  </a:outerShdw>
                </a:effectLst>
                <a:latin typeface="Arial Black" panose="020B0A04020102020204" pitchFamily="34" charset="0"/>
              </a:rPr>
              <a:t>risk </a:t>
            </a: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tolerance (people are willing to forego unknown opportunities if they think they are more certain to avoid known threats) </a:t>
            </a:r>
          </a:p>
          <a:p>
            <a:pPr marL="800100" lvl="1" indent="-342900">
              <a:buFont typeface="Arial" panose="020B0604020202020204" pitchFamily="34" charset="0"/>
              <a:buChar char="•"/>
            </a:pPr>
            <a:endPar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endParaRPr>
          </a:p>
          <a:p>
            <a:pPr marL="800100" lvl="1" indent="-342900">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Mandates to implement GI projects with limited support or resources to properly maintain these projects (O&amp;M shortfall)</a:t>
            </a:r>
          </a:p>
          <a:p>
            <a:pPr marL="800100" lvl="1" indent="-342900">
              <a:buFont typeface="Arial" panose="020B0604020202020204" pitchFamily="34" charset="0"/>
              <a:buChar char="•"/>
            </a:pPr>
            <a:endPar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endParaRPr>
          </a:p>
          <a:p>
            <a:pPr marL="800100" lvl="1" indent="-342900">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Lack of interaction/conflicting agendas among key stakeholders resulting in social network fragmentation </a:t>
            </a:r>
          </a:p>
          <a:p>
            <a:pPr marL="800100" lvl="1" indent="-342900">
              <a:buFont typeface="Arial" panose="020B0604020202020204" pitchFamily="34" charset="0"/>
              <a:buChar char="•"/>
            </a:pPr>
            <a:endParaRPr lang="en-US" sz="2400" b="1" dirty="0" smtClean="0">
              <a:solidFill>
                <a:srgbClr val="FFFFFF"/>
              </a:solidFill>
              <a:effectLst>
                <a:outerShdw blurRad="38100" dist="38100" dir="2700000" algn="tl">
                  <a:srgbClr val="000000">
                    <a:alpha val="43137"/>
                  </a:srgbClr>
                </a:outerShdw>
              </a:effectLst>
              <a:latin typeface="Arial"/>
            </a:endParaRPr>
          </a:p>
          <a:p>
            <a:pPr marL="800100" lvl="1" indent="-342900">
              <a:buFont typeface="Arial" panose="020B0604020202020204" pitchFamily="34" charset="0"/>
              <a:buChar char="•"/>
            </a:pPr>
            <a:endParaRPr lang="en-US" sz="2400" b="1" dirty="0" smtClean="0">
              <a:solidFill>
                <a:srgbClr val="FFFFFF"/>
              </a:solidFill>
              <a:effectLst>
                <a:outerShdw blurRad="38100" dist="38100" dir="2700000" algn="tl">
                  <a:srgbClr val="000000">
                    <a:alpha val="43137"/>
                  </a:srgbClr>
                </a:outerShdw>
              </a:effectLst>
              <a:latin typeface="Arial"/>
            </a:endParaRPr>
          </a:p>
          <a:p>
            <a:pPr marL="800100" lvl="1" indent="-342900">
              <a:buFont typeface="Arial" panose="020B0604020202020204" pitchFamily="34" charset="0"/>
              <a:buChar char="•"/>
            </a:pPr>
            <a:endParaRPr lang="en-US" sz="2400" b="1" dirty="0" smtClean="0">
              <a:solidFill>
                <a:srgbClr val="FFFFFF"/>
              </a:solidFill>
              <a:effectLst>
                <a:outerShdw blurRad="38100" dist="38100" dir="2700000" algn="tl">
                  <a:srgbClr val="000000">
                    <a:alpha val="43137"/>
                  </a:srgbClr>
                </a:outerShdw>
              </a:effectLst>
              <a:latin typeface="Arial"/>
            </a:endParaRPr>
          </a:p>
          <a:p>
            <a:pPr marL="800100" lvl="1" indent="-342900">
              <a:buFont typeface="Arial" panose="020B0604020202020204" pitchFamily="34" charset="0"/>
              <a:buChar char="•"/>
            </a:pPr>
            <a:endParaRPr lang="en-US" sz="2400" b="1" dirty="0" smtClean="0">
              <a:solidFill>
                <a:srgbClr val="FFFFFF"/>
              </a:solidFill>
              <a:effectLst>
                <a:outerShdw blurRad="38100" dist="38100" dir="2700000" algn="tl">
                  <a:srgbClr val="000000">
                    <a:alpha val="43137"/>
                  </a:srgbClr>
                </a:outerShdw>
              </a:effectLst>
              <a:latin typeface="Arial"/>
            </a:endParaRPr>
          </a:p>
          <a:p>
            <a:pPr marL="800100" lvl="1" indent="-342900">
              <a:buFont typeface="Arial" panose="020B0604020202020204" pitchFamily="34" charset="0"/>
              <a:buChar char="•"/>
            </a:pPr>
            <a:r>
              <a:rPr lang="en-US" sz="2400" b="1" dirty="0" smtClean="0">
                <a:solidFill>
                  <a:srgbClr val="FFFFFF"/>
                </a:solidFill>
                <a:effectLst>
                  <a:outerShdw blurRad="38100" dist="38100" dir="2700000" algn="tl">
                    <a:srgbClr val="000000">
                      <a:alpha val="43137"/>
                    </a:srgbClr>
                  </a:outerShdw>
                </a:effectLst>
                <a:latin typeface="Arial"/>
              </a:rPr>
              <a:t>   </a:t>
            </a:r>
            <a:endParaRPr lang="en-US" sz="2400" b="1" dirty="0">
              <a:solidFill>
                <a:srgbClr val="FFFFFF"/>
              </a:solidFill>
              <a:effectLst>
                <a:outerShdw blurRad="38100" dist="38100" dir="2700000" algn="tl">
                  <a:srgbClr val="000000">
                    <a:alpha val="43137"/>
                  </a:srgbClr>
                </a:outerShdw>
              </a:effectLst>
              <a:latin typeface="Arial"/>
            </a:endParaRPr>
          </a:p>
          <a:p>
            <a:pPr marL="914400" lvl="1" indent="-457200">
              <a:buFont typeface="Arial" panose="020B0604020202020204" pitchFamily="34" charset="0"/>
              <a:buChar char="•"/>
            </a:pPr>
            <a:endParaRPr lang="en-US" sz="2400" b="1" dirty="0">
              <a:solidFill>
                <a:srgbClr val="FFFFFF"/>
              </a:solidFill>
              <a:effectLst>
                <a:outerShdw blurRad="38100" dist="38100" dir="2700000" algn="tl">
                  <a:srgbClr val="000000">
                    <a:alpha val="43137"/>
                  </a:srgbClr>
                </a:outerShdw>
              </a:effectLst>
              <a:latin typeface="Arial"/>
            </a:endParaRPr>
          </a:p>
          <a:p>
            <a:pPr marL="914400" lvl="1" indent="-457200">
              <a:buFont typeface="Arial" panose="020B0604020202020204" pitchFamily="34" charset="0"/>
              <a:buChar char="•"/>
            </a:pPr>
            <a:endParaRPr lang="en-US" sz="2400" b="1" dirty="0">
              <a:solidFill>
                <a:srgbClr val="FFFFFF"/>
              </a:solidFill>
              <a:latin typeface="Arial"/>
            </a:endParaRPr>
          </a:p>
          <a:p>
            <a:pPr marL="914400" lvl="1" indent="-457200">
              <a:buFont typeface="Arial" panose="020B0604020202020204" pitchFamily="34" charset="0"/>
              <a:buChar char="•"/>
            </a:pPr>
            <a:endParaRPr lang="en-US" sz="2400" b="1" dirty="0">
              <a:solidFill>
                <a:srgbClr val="FFFFFF"/>
              </a:solidFill>
              <a:latin typeface="Arial"/>
            </a:endParaRPr>
          </a:p>
          <a:p>
            <a:pPr marL="914400" lvl="1" indent="-457200">
              <a:buFont typeface="Arial" panose="020B0604020202020204" pitchFamily="34" charset="0"/>
              <a:buChar char="•"/>
            </a:pPr>
            <a:endParaRPr lang="en-US" sz="2400" b="1" dirty="0">
              <a:solidFill>
                <a:srgbClr val="FFFFFF"/>
              </a:solidFill>
              <a:latin typeface="Arial"/>
            </a:endParaRPr>
          </a:p>
          <a:p>
            <a:pPr marL="914400" lvl="1" indent="-457200">
              <a:buFont typeface="Arial" panose="020B0604020202020204" pitchFamily="34" charset="0"/>
              <a:buChar char="•"/>
            </a:pPr>
            <a:endParaRPr lang="en-US" sz="2400" b="1" dirty="0">
              <a:solidFill>
                <a:srgbClr val="FFFFFF"/>
              </a:solidFill>
              <a:latin typeface="Arial"/>
            </a:endParaRPr>
          </a:p>
        </p:txBody>
      </p:sp>
    </p:spTree>
    <p:extLst>
      <p:ext uri="{BB962C8B-B14F-4D97-AF65-F5344CB8AC3E}">
        <p14:creationId xmlns:p14="http://schemas.microsoft.com/office/powerpoint/2010/main" val="308800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96425" y="285541"/>
            <a:ext cx="9554560" cy="1200329"/>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latin typeface="Arial Black" panose="020B0A04020102020204" pitchFamily="34" charset="0"/>
              </a:rPr>
              <a:t>“Culture Eats Strategy for Breakfast”</a:t>
            </a:r>
          </a:p>
          <a:p>
            <a:pPr algn="ctr"/>
            <a:r>
              <a:rPr lang="en-US" sz="3600" b="1" i="1" dirty="0" smtClean="0">
                <a:effectLst>
                  <a:outerShdw blurRad="38100" dist="38100" dir="2700000" algn="tl">
                    <a:srgbClr val="000000">
                      <a:alpha val="43137"/>
                    </a:srgbClr>
                  </a:outerShdw>
                </a:effectLst>
                <a:latin typeface="Arial Black" panose="020B0A04020102020204" pitchFamily="34" charset="0"/>
              </a:rPr>
              <a:t>-</a:t>
            </a:r>
            <a:r>
              <a:rPr lang="en-US" sz="2800" b="1" i="1" dirty="0" smtClean="0">
                <a:effectLst>
                  <a:outerShdw blurRad="38100" dist="38100" dir="2700000" algn="tl">
                    <a:srgbClr val="000000">
                      <a:alpha val="43137"/>
                    </a:srgbClr>
                  </a:outerShdw>
                </a:effectLst>
                <a:latin typeface="Arial Black" panose="020B0A04020102020204" pitchFamily="34" charset="0"/>
              </a:rPr>
              <a:t>Peter Drucker</a:t>
            </a:r>
            <a:r>
              <a:rPr lang="en-US" sz="2800" b="1" i="1" dirty="0" smtClean="0">
                <a:latin typeface="Arial Black" panose="020B0A04020102020204" pitchFamily="34" charset="0"/>
              </a:rPr>
              <a:t> </a:t>
            </a:r>
            <a:endParaRPr lang="en-US" sz="2800" b="1" i="1" dirty="0">
              <a:latin typeface="Arial Black" panose="020B0A04020102020204" pitchFamily="34" charset="0"/>
            </a:endParaRPr>
          </a:p>
        </p:txBody>
      </p:sp>
      <p:sp>
        <p:nvSpPr>
          <p:cNvPr id="3" name="Rectangle 2"/>
          <p:cNvSpPr/>
          <p:nvPr/>
        </p:nvSpPr>
        <p:spPr>
          <a:xfrm>
            <a:off x="779907" y="1685925"/>
            <a:ext cx="11082474" cy="1938992"/>
          </a:xfrm>
          <a:prstGeom prst="rect">
            <a:avLst/>
          </a:prstGeom>
        </p:spPr>
        <p:txBody>
          <a:bodyPr wrap="square">
            <a:spAutoFit/>
          </a:bodyPr>
          <a:lstStyle/>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pic>
        <p:nvPicPr>
          <p:cNvPr id="82" name="Picture 81"/>
          <p:cNvPicPr>
            <a:picLocks noChangeAspect="1"/>
          </p:cNvPicPr>
          <p:nvPr/>
        </p:nvPicPr>
        <p:blipFill>
          <a:blip r:embed="rId3"/>
          <a:stretch>
            <a:fillRect/>
          </a:stretch>
        </p:blipFill>
        <p:spPr>
          <a:xfrm rot="10800000">
            <a:off x="1591816" y="2038350"/>
            <a:ext cx="8998359" cy="4528990"/>
          </a:xfrm>
          <a:prstGeom prst="rect">
            <a:avLst/>
          </a:prstGeom>
        </p:spPr>
      </p:pic>
      <p:sp>
        <p:nvSpPr>
          <p:cNvPr id="83" name="TextBox 82"/>
          <p:cNvSpPr txBox="1"/>
          <p:nvPr/>
        </p:nvSpPr>
        <p:spPr>
          <a:xfrm>
            <a:off x="10628934" y="2356917"/>
            <a:ext cx="1457325" cy="400110"/>
          </a:xfrm>
          <a:prstGeom prst="rect">
            <a:avLst/>
          </a:prstGeom>
          <a:noFill/>
        </p:spPr>
        <p:txBody>
          <a:bodyPr wrap="square" rtlCol="0">
            <a:spAutoFit/>
          </a:bodyPr>
          <a:lstStyle/>
          <a:p>
            <a:r>
              <a:rPr lang="en-US" sz="2000" dirty="0" smtClean="0">
                <a:effectLst>
                  <a:outerShdw blurRad="38100" dist="38100" dir="2700000" algn="tl">
                    <a:srgbClr val="000000">
                      <a:alpha val="43137"/>
                    </a:srgbClr>
                  </a:outerShdw>
                </a:effectLst>
                <a:latin typeface="Arial Black" panose="020B0A04020102020204" pitchFamily="34" charset="0"/>
              </a:rPr>
              <a:t>Forward</a:t>
            </a:r>
            <a:endParaRPr lang="en-US" sz="2000" dirty="0">
              <a:effectLst>
                <a:outerShdw blurRad="38100" dist="38100" dir="2700000" algn="tl">
                  <a:srgbClr val="000000">
                    <a:alpha val="43137"/>
                  </a:srgbClr>
                </a:outerShdw>
              </a:effectLst>
              <a:latin typeface="Arial Black" panose="020B0A04020102020204" pitchFamily="34" charset="0"/>
            </a:endParaRPr>
          </a:p>
        </p:txBody>
      </p:sp>
      <p:sp>
        <p:nvSpPr>
          <p:cNvPr id="85" name="Rectangle 84"/>
          <p:cNvSpPr/>
          <p:nvPr/>
        </p:nvSpPr>
        <p:spPr>
          <a:xfrm>
            <a:off x="175180" y="2486144"/>
            <a:ext cx="1596078" cy="400110"/>
          </a:xfrm>
          <a:prstGeom prst="rect">
            <a:avLst/>
          </a:prstGeom>
        </p:spPr>
        <p:txBody>
          <a:bodyPr wrap="none">
            <a:spAutoFit/>
          </a:bodyPr>
          <a:lstStyle/>
          <a:p>
            <a:pPr lvl="0"/>
            <a:r>
              <a:rPr lang="en-US" sz="2000" dirty="0" smtClean="0">
                <a:solidFill>
                  <a:prstClr val="white"/>
                </a:solidFill>
                <a:effectLst>
                  <a:outerShdw blurRad="38100" dist="38100" dir="2700000" algn="tl">
                    <a:srgbClr val="000000">
                      <a:alpha val="43137"/>
                    </a:srgbClr>
                  </a:outerShdw>
                </a:effectLst>
                <a:latin typeface="Arial Black" panose="020B0A04020102020204" pitchFamily="34" charset="0"/>
              </a:rPr>
              <a:t>Backward</a:t>
            </a:r>
            <a:endParaRPr lang="en-US" sz="2000" dirty="0">
              <a:solidFill>
                <a:prstClr val="white"/>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169753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53918" y="529026"/>
            <a:ext cx="7162800" cy="646331"/>
          </a:xfrm>
          <a:prstGeom prst="rect">
            <a:avLst/>
          </a:prstGeom>
          <a:noFill/>
        </p:spPr>
        <p:txBody>
          <a:bodyPr wrap="square" rtlCol="0">
            <a:spAutoFit/>
          </a:bodyPr>
          <a:lstStyle/>
          <a:p>
            <a:r>
              <a:rPr lang="en-US" sz="3600" b="1" dirty="0" smtClean="0">
                <a:solidFill>
                  <a:srgbClr val="FFFF00"/>
                </a:solidFill>
                <a:latin typeface="Arial Black" panose="020B0A04020102020204" pitchFamily="34" charset="0"/>
              </a:rPr>
              <a:t> </a:t>
            </a:r>
            <a:endParaRPr lang="en-US" sz="3600" b="1" dirty="0">
              <a:solidFill>
                <a:srgbClr val="FFFF00"/>
              </a:solidFill>
              <a:latin typeface="Arial Black" panose="020B0A04020102020204" pitchFamily="34" charset="0"/>
            </a:endParaRPr>
          </a:p>
        </p:txBody>
      </p:sp>
      <p:sp>
        <p:nvSpPr>
          <p:cNvPr id="3" name="Rectangle 2"/>
          <p:cNvSpPr/>
          <p:nvPr/>
        </p:nvSpPr>
        <p:spPr>
          <a:xfrm>
            <a:off x="752475" y="1685925"/>
            <a:ext cx="11082474" cy="1938992"/>
          </a:xfrm>
          <a:prstGeom prst="rect">
            <a:avLst/>
          </a:prstGeom>
        </p:spPr>
        <p:txBody>
          <a:bodyPr wrap="square">
            <a:spAutoFit/>
          </a:bodyPr>
          <a:lstStyle/>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pic>
        <p:nvPicPr>
          <p:cNvPr id="8" name="Picture 7"/>
          <p:cNvPicPr>
            <a:picLocks noChangeAspect="1"/>
          </p:cNvPicPr>
          <p:nvPr/>
        </p:nvPicPr>
        <p:blipFill>
          <a:blip r:embed="rId3"/>
          <a:stretch>
            <a:fillRect/>
          </a:stretch>
        </p:blipFill>
        <p:spPr>
          <a:xfrm>
            <a:off x="235761" y="312769"/>
            <a:ext cx="6903663" cy="4468781"/>
          </a:xfrm>
          <a:prstGeom prst="rect">
            <a:avLst/>
          </a:prstGeom>
          <a:ln w="12700">
            <a:solidFill>
              <a:schemeClr val="tx1"/>
            </a:solidFill>
          </a:ln>
        </p:spPr>
      </p:pic>
      <p:pic>
        <p:nvPicPr>
          <p:cNvPr id="4" name="Picture 3"/>
          <p:cNvPicPr>
            <a:picLocks noChangeAspect="1"/>
          </p:cNvPicPr>
          <p:nvPr/>
        </p:nvPicPr>
        <p:blipFill>
          <a:blip r:embed="rId4"/>
          <a:stretch>
            <a:fillRect/>
          </a:stretch>
        </p:blipFill>
        <p:spPr>
          <a:xfrm>
            <a:off x="5838825" y="2106576"/>
            <a:ext cx="6249543" cy="4751424"/>
          </a:xfrm>
          <a:prstGeom prst="rect">
            <a:avLst/>
          </a:prstGeom>
        </p:spPr>
      </p:pic>
      <p:sp>
        <p:nvSpPr>
          <p:cNvPr id="12" name="Rectangle 11"/>
          <p:cNvSpPr/>
          <p:nvPr/>
        </p:nvSpPr>
        <p:spPr>
          <a:xfrm>
            <a:off x="5838825" y="6457803"/>
            <a:ext cx="2390398" cy="230832"/>
          </a:xfrm>
          <a:prstGeom prst="rect">
            <a:avLst/>
          </a:prstGeom>
        </p:spPr>
        <p:txBody>
          <a:bodyPr wrap="none">
            <a:spAutoFit/>
          </a:bodyPr>
          <a:lstStyle/>
          <a:p>
            <a:pPr lvl="0"/>
            <a:r>
              <a:rPr lang="en-US" sz="900" i="1" dirty="0">
                <a:solidFill>
                  <a:prstClr val="white"/>
                </a:solidFill>
                <a:effectLst>
                  <a:outerShdw blurRad="38100" dist="38100" dir="2700000" algn="tl">
                    <a:srgbClr val="000000">
                      <a:alpha val="43137"/>
                    </a:srgbClr>
                  </a:outerShdw>
                </a:effectLst>
                <a:latin typeface="Arial Black" panose="020B0A04020102020204" pitchFamily="34" charset="0"/>
              </a:rPr>
              <a:t>Photo: Eugene Parks &amp;Open Space</a:t>
            </a:r>
          </a:p>
        </p:txBody>
      </p:sp>
      <p:sp>
        <p:nvSpPr>
          <p:cNvPr id="14" name="Rectangle 13"/>
          <p:cNvSpPr/>
          <p:nvPr/>
        </p:nvSpPr>
        <p:spPr>
          <a:xfrm>
            <a:off x="235761" y="4550718"/>
            <a:ext cx="1441420" cy="230832"/>
          </a:xfrm>
          <a:prstGeom prst="rect">
            <a:avLst/>
          </a:prstGeom>
        </p:spPr>
        <p:txBody>
          <a:bodyPr wrap="none">
            <a:spAutoFit/>
          </a:bodyPr>
          <a:lstStyle/>
          <a:p>
            <a:pPr lvl="0"/>
            <a:r>
              <a:rPr lang="en-US" sz="900" i="1" dirty="0">
                <a:solidFill>
                  <a:prstClr val="white"/>
                </a:solidFill>
                <a:effectLst>
                  <a:outerShdw blurRad="38100" dist="38100" dir="2700000" algn="tl">
                    <a:srgbClr val="000000">
                      <a:alpha val="43137"/>
                    </a:srgbClr>
                  </a:outerShdw>
                </a:effectLst>
                <a:latin typeface="Arial Black" panose="020B0A04020102020204" pitchFamily="34" charset="0"/>
              </a:rPr>
              <a:t>Photo: </a:t>
            </a:r>
            <a:r>
              <a:rPr lang="en-US" sz="900" i="1" dirty="0" smtClean="0">
                <a:solidFill>
                  <a:prstClr val="white"/>
                </a:solidFill>
                <a:effectLst>
                  <a:outerShdw blurRad="38100" dist="38100" dir="2700000" algn="tl">
                    <a:srgbClr val="000000">
                      <a:alpha val="43137"/>
                    </a:srgbClr>
                  </a:outerShdw>
                </a:effectLst>
                <a:latin typeface="Arial Black" panose="020B0A04020102020204" pitchFamily="34" charset="0"/>
              </a:rPr>
              <a:t>Google Maps</a:t>
            </a:r>
            <a:endParaRPr lang="en-US" sz="900" i="1" dirty="0">
              <a:solidFill>
                <a:prstClr val="white"/>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4168166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9907" y="1685925"/>
            <a:ext cx="11082474" cy="1938992"/>
          </a:xfrm>
          <a:prstGeom prst="rect">
            <a:avLst/>
          </a:prstGeom>
        </p:spPr>
        <p:txBody>
          <a:bodyPr wrap="square">
            <a:spAutoFit/>
          </a:bodyPr>
          <a:lstStyle/>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pic>
        <p:nvPicPr>
          <p:cNvPr id="4" name="Picture 3"/>
          <p:cNvPicPr>
            <a:picLocks noChangeAspect="1"/>
          </p:cNvPicPr>
          <p:nvPr/>
        </p:nvPicPr>
        <p:blipFill>
          <a:blip r:embed="rId3"/>
          <a:stretch>
            <a:fillRect/>
          </a:stretch>
        </p:blipFill>
        <p:spPr>
          <a:xfrm>
            <a:off x="628765" y="104776"/>
            <a:ext cx="10852758" cy="6659786"/>
          </a:xfrm>
          <a:prstGeom prst="rect">
            <a:avLst/>
          </a:prstGeom>
        </p:spPr>
      </p:pic>
      <p:sp>
        <p:nvSpPr>
          <p:cNvPr id="7" name="TextBox 6"/>
          <p:cNvSpPr txBox="1"/>
          <p:nvPr/>
        </p:nvSpPr>
        <p:spPr>
          <a:xfrm>
            <a:off x="615227" y="6469226"/>
            <a:ext cx="3125343" cy="215444"/>
          </a:xfrm>
          <a:prstGeom prst="rect">
            <a:avLst/>
          </a:prstGeom>
          <a:noFill/>
        </p:spPr>
        <p:txBody>
          <a:bodyPr wrap="square" rtlCol="0">
            <a:spAutoFit/>
          </a:bodyPr>
          <a:lstStyle/>
          <a:p>
            <a:r>
              <a:rPr lang="en-US" sz="800" i="1" dirty="0" smtClean="0">
                <a:solidFill>
                  <a:schemeClr val="tx1">
                    <a:lumMod val="75000"/>
                  </a:schemeClr>
                </a:solidFill>
                <a:effectLst>
                  <a:outerShdw blurRad="38100" dist="38100" dir="2700000" algn="tl">
                    <a:srgbClr val="000000">
                      <a:alpha val="43137"/>
                    </a:srgbClr>
                  </a:outerShdw>
                </a:effectLst>
                <a:latin typeface="Arial Black" panose="020B0A04020102020204" pitchFamily="34" charset="0"/>
              </a:rPr>
              <a:t>Photo: Eric DeBord</a:t>
            </a:r>
            <a:endParaRPr lang="en-US" sz="800" i="1" dirty="0">
              <a:solidFill>
                <a:schemeClr val="tx1">
                  <a:lumMod val="75000"/>
                </a:schemeClr>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759502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81350" y="529026"/>
            <a:ext cx="7162800" cy="646331"/>
          </a:xfrm>
          <a:prstGeom prst="rect">
            <a:avLst/>
          </a:prstGeom>
          <a:noFill/>
        </p:spPr>
        <p:txBody>
          <a:bodyPr wrap="square" rtlCol="0">
            <a:spAutoFit/>
          </a:bodyPr>
          <a:lstStyle/>
          <a:p>
            <a:r>
              <a:rPr lang="en-US" sz="3600" b="1" dirty="0" smtClean="0">
                <a:solidFill>
                  <a:srgbClr val="FFFF00"/>
                </a:solidFill>
                <a:latin typeface="Arial Black" panose="020B0A04020102020204" pitchFamily="34" charset="0"/>
              </a:rPr>
              <a:t> </a:t>
            </a:r>
            <a:endParaRPr lang="en-US" sz="3600" b="1" dirty="0">
              <a:solidFill>
                <a:srgbClr val="FFFF00"/>
              </a:solidFill>
              <a:latin typeface="Arial Black" panose="020B0A04020102020204" pitchFamily="34" charset="0"/>
            </a:endParaRPr>
          </a:p>
        </p:txBody>
      </p:sp>
      <p:sp>
        <p:nvSpPr>
          <p:cNvPr id="3" name="Rectangle 2"/>
          <p:cNvSpPr/>
          <p:nvPr/>
        </p:nvSpPr>
        <p:spPr>
          <a:xfrm>
            <a:off x="752475" y="1685925"/>
            <a:ext cx="11082474" cy="1938992"/>
          </a:xfrm>
          <a:prstGeom prst="rect">
            <a:avLst/>
          </a:prstGeom>
        </p:spPr>
        <p:txBody>
          <a:bodyPr wrap="square">
            <a:spAutoFit/>
          </a:bodyPr>
          <a:lstStyle/>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sp>
        <p:nvSpPr>
          <p:cNvPr id="6" name="Rectangle 5"/>
          <p:cNvSpPr/>
          <p:nvPr/>
        </p:nvSpPr>
        <p:spPr>
          <a:xfrm>
            <a:off x="1277686" y="91561"/>
            <a:ext cx="8855242" cy="646331"/>
          </a:xfrm>
          <a:prstGeom prst="rect">
            <a:avLst/>
          </a:prstGeom>
        </p:spPr>
        <p:txBody>
          <a:bodyPr wrap="square">
            <a:spAutoFit/>
          </a:bodyPr>
          <a:lstStyle/>
          <a:p>
            <a:pPr lvl="0" algn="ctr"/>
            <a:r>
              <a:rPr lang="en-US" sz="3600" b="1" dirty="0" smtClean="0">
                <a:solidFill>
                  <a:srgbClr val="FFFF00"/>
                </a:solidFill>
                <a:effectLst>
                  <a:outerShdw blurRad="38100" dist="38100" dir="2700000" algn="tl">
                    <a:srgbClr val="000000">
                      <a:alpha val="43137"/>
                    </a:srgbClr>
                  </a:outerShdw>
                </a:effectLst>
                <a:latin typeface="Arial Black" panose="020B0A04020102020204" pitchFamily="34" charset="0"/>
              </a:rPr>
              <a:t>The Collective Impact Framework</a:t>
            </a:r>
            <a:endParaRPr lang="en-US" sz="3600" b="1" dirty="0">
              <a:solidFill>
                <a:srgbClr val="FFFF00"/>
              </a:solidFill>
              <a:latin typeface="Arial Black" panose="020B0A04020102020204" pitchFamily="34" charset="0"/>
            </a:endParaRPr>
          </a:p>
        </p:txBody>
      </p:sp>
      <p:pic>
        <p:nvPicPr>
          <p:cNvPr id="7" name="Picture 6"/>
          <p:cNvPicPr>
            <a:picLocks noChangeAspect="1"/>
          </p:cNvPicPr>
          <p:nvPr/>
        </p:nvPicPr>
        <p:blipFill rotWithShape="1">
          <a:blip r:embed="rId3"/>
          <a:srcRect l="4244" r="1718"/>
          <a:stretch/>
        </p:blipFill>
        <p:spPr>
          <a:xfrm>
            <a:off x="562709" y="909664"/>
            <a:ext cx="5369169" cy="5742297"/>
          </a:xfrm>
          <a:prstGeom prst="rect">
            <a:avLst/>
          </a:prstGeom>
        </p:spPr>
      </p:pic>
      <p:pic>
        <p:nvPicPr>
          <p:cNvPr id="8" name="Picture 7"/>
          <p:cNvPicPr>
            <a:picLocks noChangeAspect="1"/>
          </p:cNvPicPr>
          <p:nvPr/>
        </p:nvPicPr>
        <p:blipFill>
          <a:blip r:embed="rId4"/>
          <a:stretch>
            <a:fillRect/>
          </a:stretch>
        </p:blipFill>
        <p:spPr>
          <a:xfrm>
            <a:off x="6747891" y="1439800"/>
            <a:ext cx="3724724" cy="4932438"/>
          </a:xfrm>
          <a:prstGeom prst="rect">
            <a:avLst/>
          </a:prstGeom>
        </p:spPr>
      </p:pic>
    </p:spTree>
    <p:extLst>
      <p:ext uri="{BB962C8B-B14F-4D97-AF65-F5344CB8AC3E}">
        <p14:creationId xmlns:p14="http://schemas.microsoft.com/office/powerpoint/2010/main" val="3193581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61676" y="246054"/>
            <a:ext cx="9591675" cy="646331"/>
          </a:xfrm>
          <a:prstGeom prst="rect">
            <a:avLst/>
          </a:prstGeom>
          <a:noFill/>
        </p:spPr>
        <p:txBody>
          <a:bodyPr wrap="square" rtlCol="0">
            <a:spAutoFit/>
          </a:bodyPr>
          <a:lstStyle/>
          <a:p>
            <a:pPr lvl="0"/>
            <a:r>
              <a:rPr lang="en-US" sz="3600" b="1" dirty="0" smtClean="0">
                <a:solidFill>
                  <a:srgbClr val="FFFF00"/>
                </a:solidFill>
                <a:effectLst>
                  <a:outerShdw blurRad="38100" dist="38100" dir="2700000" algn="tl">
                    <a:srgbClr val="000000">
                      <a:alpha val="43137"/>
                    </a:srgbClr>
                  </a:outerShdw>
                </a:effectLst>
                <a:latin typeface="Arial Black" panose="020B0A04020102020204" pitchFamily="34" charset="0"/>
              </a:rPr>
              <a:t>Different Types of Group Impact </a:t>
            </a:r>
            <a:endParaRPr lang="en-US" sz="36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
        <p:nvSpPr>
          <p:cNvPr id="3" name="Rectangle 2"/>
          <p:cNvSpPr/>
          <p:nvPr/>
        </p:nvSpPr>
        <p:spPr>
          <a:xfrm>
            <a:off x="678006" y="1260668"/>
            <a:ext cx="2678479" cy="2677656"/>
          </a:xfrm>
          <a:prstGeom prst="rect">
            <a:avLst/>
          </a:prstGeom>
        </p:spPr>
        <p:txBody>
          <a:bodyPr wrap="square">
            <a:spAutoFit/>
          </a:bodyPr>
          <a:lstStyle/>
          <a:p>
            <a:pPr lvl="1" algn="ct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  Unaligned </a:t>
            </a:r>
          </a:p>
          <a:p>
            <a:pPr lvl="1" algn="ctr"/>
            <a:r>
              <a:rPr lang="en-US" sz="2400" b="1" smtClean="0">
                <a:solidFill>
                  <a:srgbClr val="FFFFFF"/>
                </a:solidFill>
                <a:effectLst>
                  <a:outerShdw blurRad="38100" dist="38100" dir="2700000" algn="tl">
                    <a:srgbClr val="000000">
                      <a:alpha val="43137"/>
                    </a:srgbClr>
                  </a:outerShdw>
                </a:effectLst>
                <a:latin typeface="Arial Black" panose="020B0A04020102020204" pitchFamily="34" charset="0"/>
              </a:rPr>
              <a:t> (</a:t>
            </a: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isolated)</a:t>
            </a:r>
          </a:p>
          <a:p>
            <a:pPr lvl="1" algn="ctr"/>
            <a:r>
              <a:rPr lang="en-US" sz="2400" b="1" dirty="0" smtClean="0">
                <a:solidFill>
                  <a:srgbClr val="FFFFFF"/>
                </a:solidFill>
                <a:effectLst>
                  <a:outerShdw blurRad="38100" dist="38100" dir="2700000" algn="tl">
                    <a:srgbClr val="000000">
                      <a:alpha val="43137"/>
                    </a:srgbClr>
                  </a:outerShdw>
                </a:effectLst>
                <a:latin typeface="Arial Black" panose="020B0A04020102020204" pitchFamily="34" charset="0"/>
              </a:rPr>
              <a:t>Impact</a:t>
            </a:r>
          </a:p>
          <a:p>
            <a:pPr lvl="1"/>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sp>
        <p:nvSpPr>
          <p:cNvPr id="4" name="Right Arrow 3"/>
          <p:cNvSpPr/>
          <p:nvPr/>
        </p:nvSpPr>
        <p:spPr>
          <a:xfrm rot="7461209">
            <a:off x="941107" y="3605502"/>
            <a:ext cx="2152279" cy="709551"/>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18521056">
            <a:off x="2247472" y="2029286"/>
            <a:ext cx="2152279" cy="709551"/>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11813908">
            <a:off x="490095" y="2458459"/>
            <a:ext cx="2152279" cy="709551"/>
          </a:xfrm>
          <a:prstGeom prst="rightArrow">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20719609">
            <a:off x="2563900" y="2592774"/>
            <a:ext cx="2152279" cy="709551"/>
          </a:xfrm>
          <a:prstGeom prst="rightArrow">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2069131">
            <a:off x="2331555" y="3325564"/>
            <a:ext cx="2152279" cy="709551"/>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Arrow 17"/>
          <p:cNvSpPr/>
          <p:nvPr/>
        </p:nvSpPr>
        <p:spPr>
          <a:xfrm>
            <a:off x="8935739" y="1989826"/>
            <a:ext cx="2152279" cy="709551"/>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2824333" y="5478802"/>
            <a:ext cx="2152279" cy="709551"/>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a:off x="8812713" y="2612652"/>
            <a:ext cx="2152279" cy="709551"/>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a:off x="4976612" y="5466789"/>
            <a:ext cx="2152279" cy="709551"/>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a:off x="9054079" y="3176365"/>
            <a:ext cx="2152279" cy="709551"/>
          </a:xfrm>
          <a:prstGeom prst="rightArrow">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a:off x="672054" y="5505397"/>
            <a:ext cx="2152279" cy="709551"/>
          </a:xfrm>
          <a:prstGeom prst="rightArrow">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a:off x="8935738" y="3815858"/>
            <a:ext cx="2152279" cy="709551"/>
          </a:xfrm>
          <a:prstGeom prst="rightArrow">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a:off x="7128891" y="5454776"/>
            <a:ext cx="2152279" cy="709551"/>
          </a:xfrm>
          <a:prstGeom prst="rightArrow">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a:off x="9054079" y="1362490"/>
            <a:ext cx="2152279" cy="709551"/>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9281170" y="5454775"/>
            <a:ext cx="2152279" cy="709551"/>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6271062" y="2551928"/>
            <a:ext cx="2507664" cy="830997"/>
          </a:xfrm>
          <a:prstGeom prst="rect">
            <a:avLst/>
          </a:prstGeom>
          <a:noFill/>
        </p:spPr>
        <p:txBody>
          <a:bodyPr wrap="square" rtlCol="0">
            <a:spAutoFit/>
          </a:bodyPr>
          <a:lstStyle/>
          <a:p>
            <a:pPr algn="ctr"/>
            <a:r>
              <a:rPr lang="en-US" sz="2400" dirty="0" smtClean="0">
                <a:effectLst>
                  <a:outerShdw blurRad="38100" dist="38100" dir="2700000" algn="tl">
                    <a:srgbClr val="000000">
                      <a:alpha val="43137"/>
                    </a:srgbClr>
                  </a:outerShdw>
                </a:effectLst>
                <a:latin typeface="Arial Black" panose="020B0A04020102020204" pitchFamily="34" charset="0"/>
              </a:rPr>
              <a:t>Collaborative </a:t>
            </a:r>
          </a:p>
          <a:p>
            <a:pPr algn="ctr"/>
            <a:r>
              <a:rPr lang="en-US" sz="2400" dirty="0" smtClean="0">
                <a:effectLst>
                  <a:outerShdw blurRad="38100" dist="38100" dir="2700000" algn="tl">
                    <a:srgbClr val="000000">
                      <a:alpha val="43137"/>
                    </a:srgbClr>
                  </a:outerShdw>
                </a:effectLst>
                <a:latin typeface="Arial Black" panose="020B0A04020102020204" pitchFamily="34" charset="0"/>
              </a:rPr>
              <a:t>Impact</a:t>
            </a:r>
            <a:endParaRPr lang="en-US" sz="2400" dirty="0">
              <a:effectLst>
                <a:outerShdw blurRad="38100" dist="38100" dir="2700000" algn="tl">
                  <a:srgbClr val="000000">
                    <a:alpha val="43137"/>
                  </a:srgbClr>
                </a:outerShdw>
              </a:effectLst>
              <a:latin typeface="Arial Black" panose="020B0A04020102020204" pitchFamily="34" charset="0"/>
            </a:endParaRPr>
          </a:p>
        </p:txBody>
      </p:sp>
      <p:sp>
        <p:nvSpPr>
          <p:cNvPr id="30" name="Rectangle 29"/>
          <p:cNvSpPr/>
          <p:nvPr/>
        </p:nvSpPr>
        <p:spPr>
          <a:xfrm>
            <a:off x="4571470" y="4530775"/>
            <a:ext cx="2086044" cy="830997"/>
          </a:xfrm>
          <a:prstGeom prst="rect">
            <a:avLst/>
          </a:prstGeom>
        </p:spPr>
        <p:txBody>
          <a:bodyPr wrap="square">
            <a:spAutoFit/>
          </a:bodyPr>
          <a:lstStyle/>
          <a:p>
            <a:pPr lvl="0" algn="ctr"/>
            <a:r>
              <a:rPr lang="en-US" sz="2400" dirty="0" smtClean="0">
                <a:solidFill>
                  <a:prstClr val="white"/>
                </a:solidFill>
                <a:effectLst>
                  <a:outerShdw blurRad="38100" dist="38100" dir="2700000" algn="tl">
                    <a:srgbClr val="000000">
                      <a:alpha val="43137"/>
                    </a:srgbClr>
                  </a:outerShdw>
                </a:effectLst>
                <a:latin typeface="Arial Black" panose="020B0A04020102020204" pitchFamily="34" charset="0"/>
              </a:rPr>
              <a:t>Collective </a:t>
            </a:r>
            <a:endParaRPr lang="en-US" sz="2400" dirty="0">
              <a:solidFill>
                <a:prstClr val="white"/>
              </a:solidFill>
              <a:effectLst>
                <a:outerShdw blurRad="38100" dist="38100" dir="2700000" algn="tl">
                  <a:srgbClr val="000000">
                    <a:alpha val="43137"/>
                  </a:srgbClr>
                </a:outerShdw>
              </a:effectLst>
              <a:latin typeface="Arial Black" panose="020B0A04020102020204" pitchFamily="34" charset="0"/>
            </a:endParaRPr>
          </a:p>
          <a:p>
            <a:pPr lvl="0" algn="ctr"/>
            <a:r>
              <a:rPr lang="en-US" sz="2400" dirty="0">
                <a:solidFill>
                  <a:prstClr val="white"/>
                </a:solidFill>
                <a:effectLst>
                  <a:outerShdw blurRad="38100" dist="38100" dir="2700000" algn="tl">
                    <a:srgbClr val="000000">
                      <a:alpha val="43137"/>
                    </a:srgbClr>
                  </a:outerShdw>
                </a:effectLst>
                <a:latin typeface="Arial Black" panose="020B0A04020102020204" pitchFamily="34" charset="0"/>
              </a:rPr>
              <a:t>Impact</a:t>
            </a:r>
          </a:p>
        </p:txBody>
      </p:sp>
    </p:spTree>
    <p:extLst>
      <p:ext uri="{BB962C8B-B14F-4D97-AF65-F5344CB8AC3E}">
        <p14:creationId xmlns:p14="http://schemas.microsoft.com/office/powerpoint/2010/main" val="3878580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36180" y="647326"/>
            <a:ext cx="7162800" cy="646331"/>
          </a:xfrm>
          <a:prstGeom prst="rect">
            <a:avLst/>
          </a:prstGeom>
          <a:noFill/>
        </p:spPr>
        <p:txBody>
          <a:bodyPr wrap="square" rtlCol="0">
            <a:spAutoFit/>
          </a:bodyPr>
          <a:lstStyle/>
          <a:p>
            <a:r>
              <a:rPr lang="en-US" sz="3600" b="1" dirty="0" smtClean="0">
                <a:solidFill>
                  <a:srgbClr val="FFFF00"/>
                </a:solidFill>
                <a:latin typeface="Arial Black" panose="020B0A04020102020204" pitchFamily="34" charset="0"/>
              </a:rPr>
              <a:t> </a:t>
            </a:r>
            <a:endParaRPr lang="en-US" sz="3600" b="1" dirty="0">
              <a:solidFill>
                <a:srgbClr val="FFFF00"/>
              </a:solidFill>
              <a:latin typeface="Arial Black" panose="020B0A04020102020204" pitchFamily="34" charset="0"/>
            </a:endParaRPr>
          </a:p>
        </p:txBody>
      </p:sp>
      <p:sp>
        <p:nvSpPr>
          <p:cNvPr id="3" name="Rectangle 2"/>
          <p:cNvSpPr/>
          <p:nvPr/>
        </p:nvSpPr>
        <p:spPr>
          <a:xfrm>
            <a:off x="752475" y="1685925"/>
            <a:ext cx="11082474" cy="1938992"/>
          </a:xfrm>
          <a:prstGeom prst="rect">
            <a:avLst/>
          </a:prstGeom>
        </p:spPr>
        <p:txBody>
          <a:bodyPr wrap="square">
            <a:spAutoFit/>
          </a:bodyPr>
          <a:lstStyle/>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sp>
        <p:nvSpPr>
          <p:cNvPr id="5" name="Rectangle 4"/>
          <p:cNvSpPr/>
          <p:nvPr/>
        </p:nvSpPr>
        <p:spPr>
          <a:xfrm>
            <a:off x="445477" y="1036970"/>
            <a:ext cx="4673600" cy="812800"/>
          </a:xfrm>
          <a:prstGeom prst="rect">
            <a:avLst/>
          </a:prstGeom>
          <a:solidFill>
            <a:schemeClr val="accent6">
              <a:lumMod val="75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effectLst>
                  <a:outerShdw blurRad="38100" dist="38100" dir="2700000" algn="tl">
                    <a:srgbClr val="000000">
                      <a:alpha val="43137"/>
                    </a:srgbClr>
                  </a:outerShdw>
                </a:effectLst>
                <a:latin typeface="Arial Black" panose="020B0A04020102020204" pitchFamily="34" charset="0"/>
              </a:rPr>
              <a:t>Common Agenda</a:t>
            </a:r>
            <a:endParaRPr lang="en-US" sz="2400" dirty="0">
              <a:effectLst>
                <a:outerShdw blurRad="38100" dist="38100" dir="2700000" algn="tl">
                  <a:srgbClr val="000000">
                    <a:alpha val="43137"/>
                  </a:srgbClr>
                </a:outerShdw>
              </a:effectLst>
              <a:latin typeface="Arial Black" panose="020B0A04020102020204" pitchFamily="34" charset="0"/>
            </a:endParaRPr>
          </a:p>
        </p:txBody>
      </p:sp>
      <p:sp>
        <p:nvSpPr>
          <p:cNvPr id="7" name="Rectangle 6"/>
          <p:cNvSpPr/>
          <p:nvPr/>
        </p:nvSpPr>
        <p:spPr>
          <a:xfrm>
            <a:off x="445477" y="2249021"/>
            <a:ext cx="4673600" cy="812800"/>
          </a:xfrm>
          <a:prstGeom prst="rect">
            <a:avLst/>
          </a:prstGeom>
          <a:solidFill>
            <a:schemeClr val="accent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effectLst>
                  <a:outerShdw blurRad="38100" dist="38100" dir="2700000" algn="tl">
                    <a:srgbClr val="000000">
                      <a:alpha val="43137"/>
                    </a:srgbClr>
                  </a:outerShdw>
                </a:effectLst>
                <a:latin typeface="Arial Black" panose="020B0A04020102020204" pitchFamily="34" charset="0"/>
              </a:rPr>
              <a:t>Shared Measurement</a:t>
            </a:r>
            <a:endParaRPr lang="en-US" sz="2400" dirty="0">
              <a:effectLst>
                <a:outerShdw blurRad="38100" dist="38100" dir="2700000" algn="tl">
                  <a:srgbClr val="000000">
                    <a:alpha val="43137"/>
                  </a:srgbClr>
                </a:outerShdw>
              </a:effectLst>
              <a:latin typeface="Arial Black" panose="020B0A04020102020204" pitchFamily="34" charset="0"/>
            </a:endParaRPr>
          </a:p>
        </p:txBody>
      </p:sp>
      <p:sp>
        <p:nvSpPr>
          <p:cNvPr id="8" name="Rectangle 7"/>
          <p:cNvSpPr/>
          <p:nvPr/>
        </p:nvSpPr>
        <p:spPr>
          <a:xfrm>
            <a:off x="445477" y="3410914"/>
            <a:ext cx="4673600" cy="812800"/>
          </a:xfrm>
          <a:prstGeom prst="rect">
            <a:avLst/>
          </a:prstGeom>
          <a:solidFill>
            <a:schemeClr val="accent2">
              <a:lumMod val="75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effectLst>
                  <a:outerShdw blurRad="38100" dist="38100" dir="2700000" algn="tl">
                    <a:srgbClr val="000000">
                      <a:alpha val="43137"/>
                    </a:srgbClr>
                  </a:outerShdw>
                </a:effectLst>
                <a:latin typeface="Arial Black" panose="020B0A04020102020204" pitchFamily="34" charset="0"/>
              </a:rPr>
              <a:t>Mutually Reinforcing Activities</a:t>
            </a:r>
            <a:endParaRPr lang="en-US" sz="2400" dirty="0">
              <a:effectLst>
                <a:outerShdw blurRad="38100" dist="38100" dir="2700000" algn="tl">
                  <a:srgbClr val="000000">
                    <a:alpha val="43137"/>
                  </a:srgbClr>
                </a:outerShdw>
              </a:effectLst>
              <a:latin typeface="Arial Black" panose="020B0A04020102020204" pitchFamily="34" charset="0"/>
            </a:endParaRPr>
          </a:p>
        </p:txBody>
      </p:sp>
      <p:sp>
        <p:nvSpPr>
          <p:cNvPr id="9" name="Rectangle 8"/>
          <p:cNvSpPr/>
          <p:nvPr/>
        </p:nvSpPr>
        <p:spPr>
          <a:xfrm>
            <a:off x="445477" y="4530193"/>
            <a:ext cx="4673600" cy="812800"/>
          </a:xfrm>
          <a:prstGeom prst="rect">
            <a:avLst/>
          </a:prstGeom>
          <a:solidFill>
            <a:schemeClr val="tx1">
              <a:lumMod val="50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effectLst>
                  <a:outerShdw blurRad="38100" dist="38100" dir="2700000" algn="tl">
                    <a:srgbClr val="000000">
                      <a:alpha val="43137"/>
                    </a:srgbClr>
                  </a:outerShdw>
                </a:effectLst>
                <a:latin typeface="Arial Black" panose="020B0A04020102020204" pitchFamily="34" charset="0"/>
              </a:rPr>
              <a:t>Continuous Communication </a:t>
            </a:r>
            <a:endParaRPr lang="en-US" sz="2400" dirty="0">
              <a:effectLst>
                <a:outerShdw blurRad="38100" dist="38100" dir="2700000" algn="tl">
                  <a:srgbClr val="000000">
                    <a:alpha val="43137"/>
                  </a:srgbClr>
                </a:outerShdw>
              </a:effectLst>
              <a:latin typeface="Arial Black" panose="020B0A04020102020204" pitchFamily="34" charset="0"/>
            </a:endParaRPr>
          </a:p>
        </p:txBody>
      </p:sp>
      <p:sp>
        <p:nvSpPr>
          <p:cNvPr id="10" name="Rectangle 9"/>
          <p:cNvSpPr/>
          <p:nvPr/>
        </p:nvSpPr>
        <p:spPr>
          <a:xfrm>
            <a:off x="445477" y="5705619"/>
            <a:ext cx="4673600" cy="812800"/>
          </a:xfrm>
          <a:prstGeom prst="rect">
            <a:avLst/>
          </a:prstGeom>
          <a:solidFill>
            <a:schemeClr val="accent3">
              <a:lumMod val="75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effectLst>
                  <a:outerShdw blurRad="38100" dist="38100" dir="2700000" algn="tl">
                    <a:srgbClr val="000000">
                      <a:alpha val="43137"/>
                    </a:srgbClr>
                  </a:outerShdw>
                </a:effectLst>
                <a:latin typeface="Arial Black" panose="020B0A04020102020204" pitchFamily="34" charset="0"/>
              </a:rPr>
              <a:t>Backbone Support</a:t>
            </a:r>
            <a:endParaRPr lang="en-US" sz="2400" dirty="0">
              <a:effectLst>
                <a:outerShdw blurRad="38100" dist="38100" dir="2700000" algn="tl">
                  <a:srgbClr val="000000">
                    <a:alpha val="43137"/>
                  </a:srgbClr>
                </a:outerShdw>
              </a:effectLst>
              <a:latin typeface="Arial Black" panose="020B0A04020102020204" pitchFamily="34" charset="0"/>
            </a:endParaRPr>
          </a:p>
        </p:txBody>
      </p:sp>
      <p:cxnSp>
        <p:nvCxnSpPr>
          <p:cNvPr id="14" name="Straight Connector 13"/>
          <p:cNvCxnSpPr/>
          <p:nvPr/>
        </p:nvCxnSpPr>
        <p:spPr>
          <a:xfrm flipH="1">
            <a:off x="2" y="2054740"/>
            <a:ext cx="12191998" cy="140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52829" y="3229219"/>
            <a:ext cx="12098215" cy="155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2199" y="4368074"/>
            <a:ext cx="12098215" cy="155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2127" y="5508748"/>
            <a:ext cx="12098215" cy="155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487905" y="126805"/>
            <a:ext cx="8786949" cy="646331"/>
          </a:xfrm>
          <a:prstGeom prst="rect">
            <a:avLst/>
          </a:prstGeom>
        </p:spPr>
        <p:txBody>
          <a:bodyPr wrap="square">
            <a:spAutoFit/>
          </a:bodyPr>
          <a:lstStyle/>
          <a:p>
            <a:pPr lvl="0" algn="ctr"/>
            <a:r>
              <a:rPr lang="en-US" sz="3600" b="1" dirty="0">
                <a:solidFill>
                  <a:srgbClr val="FFFF00"/>
                </a:solidFill>
                <a:effectLst>
                  <a:outerShdw blurRad="38100" dist="38100" dir="2700000" algn="tl">
                    <a:srgbClr val="000000">
                      <a:alpha val="43137"/>
                    </a:srgbClr>
                  </a:outerShdw>
                </a:effectLst>
                <a:latin typeface="Arial Black" panose="020B0A04020102020204" pitchFamily="34" charset="0"/>
              </a:rPr>
              <a:t>The Collective Impact Framework</a:t>
            </a:r>
            <a:endParaRPr lang="en-US" sz="3600" b="1"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582245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36180" y="647326"/>
            <a:ext cx="7162800" cy="646331"/>
          </a:xfrm>
          <a:prstGeom prst="rect">
            <a:avLst/>
          </a:prstGeom>
          <a:noFill/>
        </p:spPr>
        <p:txBody>
          <a:bodyPr wrap="square" rtlCol="0">
            <a:spAutoFit/>
          </a:bodyPr>
          <a:lstStyle/>
          <a:p>
            <a:r>
              <a:rPr lang="en-US" sz="3600" b="1" dirty="0" smtClean="0">
                <a:solidFill>
                  <a:srgbClr val="FFFF00"/>
                </a:solidFill>
                <a:latin typeface="Arial Black" panose="020B0A04020102020204" pitchFamily="34" charset="0"/>
              </a:rPr>
              <a:t> </a:t>
            </a:r>
            <a:endParaRPr lang="en-US" sz="3600" b="1" dirty="0">
              <a:solidFill>
                <a:srgbClr val="FFFF00"/>
              </a:solidFill>
              <a:latin typeface="Arial Black" panose="020B0A04020102020204" pitchFamily="34" charset="0"/>
            </a:endParaRPr>
          </a:p>
        </p:txBody>
      </p:sp>
      <p:sp>
        <p:nvSpPr>
          <p:cNvPr id="3" name="Rectangle 2"/>
          <p:cNvSpPr/>
          <p:nvPr/>
        </p:nvSpPr>
        <p:spPr>
          <a:xfrm>
            <a:off x="752475" y="1685925"/>
            <a:ext cx="11082474" cy="1938992"/>
          </a:xfrm>
          <a:prstGeom prst="rect">
            <a:avLst/>
          </a:prstGeom>
        </p:spPr>
        <p:txBody>
          <a:bodyPr wrap="square">
            <a:spAutoFit/>
          </a:bodyPr>
          <a:lstStyle/>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sp>
        <p:nvSpPr>
          <p:cNvPr id="5" name="Rectangle 4"/>
          <p:cNvSpPr/>
          <p:nvPr/>
        </p:nvSpPr>
        <p:spPr>
          <a:xfrm>
            <a:off x="445477" y="1036970"/>
            <a:ext cx="4673600" cy="812800"/>
          </a:xfrm>
          <a:prstGeom prst="rect">
            <a:avLst/>
          </a:prstGeom>
          <a:solidFill>
            <a:schemeClr val="accent6">
              <a:lumMod val="75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effectLst>
                  <a:outerShdw blurRad="38100" dist="38100" dir="2700000" algn="tl">
                    <a:srgbClr val="000000">
                      <a:alpha val="43137"/>
                    </a:srgbClr>
                  </a:outerShdw>
                </a:effectLst>
                <a:latin typeface="Arial Black" panose="020B0A04020102020204" pitchFamily="34" charset="0"/>
              </a:rPr>
              <a:t>Common Agenda</a:t>
            </a:r>
            <a:endParaRPr lang="en-US" sz="2400" dirty="0">
              <a:effectLst>
                <a:outerShdw blurRad="38100" dist="38100" dir="2700000" algn="tl">
                  <a:srgbClr val="000000">
                    <a:alpha val="43137"/>
                  </a:srgbClr>
                </a:outerShdw>
              </a:effectLst>
              <a:latin typeface="Arial Black" panose="020B0A04020102020204" pitchFamily="34" charset="0"/>
            </a:endParaRPr>
          </a:p>
        </p:txBody>
      </p:sp>
      <p:sp>
        <p:nvSpPr>
          <p:cNvPr id="7" name="Rectangle 6"/>
          <p:cNvSpPr/>
          <p:nvPr/>
        </p:nvSpPr>
        <p:spPr>
          <a:xfrm>
            <a:off x="445477" y="2249021"/>
            <a:ext cx="4673600" cy="812800"/>
          </a:xfrm>
          <a:prstGeom prst="rect">
            <a:avLst/>
          </a:prstGeom>
          <a:solidFill>
            <a:schemeClr val="accent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effectLst>
                  <a:outerShdw blurRad="38100" dist="38100" dir="2700000" algn="tl">
                    <a:srgbClr val="000000">
                      <a:alpha val="43137"/>
                    </a:srgbClr>
                  </a:outerShdw>
                </a:effectLst>
                <a:latin typeface="Arial Black" panose="020B0A04020102020204" pitchFamily="34" charset="0"/>
              </a:rPr>
              <a:t>Shared Measurement</a:t>
            </a:r>
            <a:endParaRPr lang="en-US" sz="2400" dirty="0">
              <a:effectLst>
                <a:outerShdw blurRad="38100" dist="38100" dir="2700000" algn="tl">
                  <a:srgbClr val="000000">
                    <a:alpha val="43137"/>
                  </a:srgbClr>
                </a:outerShdw>
              </a:effectLst>
              <a:latin typeface="Arial Black" panose="020B0A04020102020204" pitchFamily="34" charset="0"/>
            </a:endParaRPr>
          </a:p>
        </p:txBody>
      </p:sp>
      <p:sp>
        <p:nvSpPr>
          <p:cNvPr id="8" name="Rectangle 7"/>
          <p:cNvSpPr/>
          <p:nvPr/>
        </p:nvSpPr>
        <p:spPr>
          <a:xfrm>
            <a:off x="445477" y="3410914"/>
            <a:ext cx="4673600" cy="812800"/>
          </a:xfrm>
          <a:prstGeom prst="rect">
            <a:avLst/>
          </a:prstGeom>
          <a:solidFill>
            <a:schemeClr val="accent2">
              <a:lumMod val="75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effectLst>
                  <a:outerShdw blurRad="38100" dist="38100" dir="2700000" algn="tl">
                    <a:srgbClr val="000000">
                      <a:alpha val="43137"/>
                    </a:srgbClr>
                  </a:outerShdw>
                </a:effectLst>
                <a:latin typeface="Arial Black" panose="020B0A04020102020204" pitchFamily="34" charset="0"/>
              </a:rPr>
              <a:t>Mutually Reinforcing Activities</a:t>
            </a:r>
            <a:endParaRPr lang="en-US" sz="2400" dirty="0">
              <a:effectLst>
                <a:outerShdw blurRad="38100" dist="38100" dir="2700000" algn="tl">
                  <a:srgbClr val="000000">
                    <a:alpha val="43137"/>
                  </a:srgbClr>
                </a:outerShdw>
              </a:effectLst>
              <a:latin typeface="Arial Black" panose="020B0A04020102020204" pitchFamily="34" charset="0"/>
            </a:endParaRPr>
          </a:p>
        </p:txBody>
      </p:sp>
      <p:sp>
        <p:nvSpPr>
          <p:cNvPr id="9" name="Rectangle 8"/>
          <p:cNvSpPr/>
          <p:nvPr/>
        </p:nvSpPr>
        <p:spPr>
          <a:xfrm>
            <a:off x="445477" y="4530193"/>
            <a:ext cx="4673600" cy="812800"/>
          </a:xfrm>
          <a:prstGeom prst="rect">
            <a:avLst/>
          </a:prstGeom>
          <a:solidFill>
            <a:schemeClr val="tx1">
              <a:lumMod val="50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effectLst>
                  <a:outerShdw blurRad="38100" dist="38100" dir="2700000" algn="tl">
                    <a:srgbClr val="000000">
                      <a:alpha val="43137"/>
                    </a:srgbClr>
                  </a:outerShdw>
                </a:effectLst>
                <a:latin typeface="Arial Black" panose="020B0A04020102020204" pitchFamily="34" charset="0"/>
              </a:rPr>
              <a:t>Continuous Communication </a:t>
            </a:r>
            <a:endParaRPr lang="en-US" sz="2400" dirty="0">
              <a:effectLst>
                <a:outerShdw blurRad="38100" dist="38100" dir="2700000" algn="tl">
                  <a:srgbClr val="000000">
                    <a:alpha val="43137"/>
                  </a:srgbClr>
                </a:outerShdw>
              </a:effectLst>
              <a:latin typeface="Arial Black" panose="020B0A04020102020204" pitchFamily="34" charset="0"/>
            </a:endParaRPr>
          </a:p>
        </p:txBody>
      </p:sp>
      <p:sp>
        <p:nvSpPr>
          <p:cNvPr id="10" name="Rectangle 9"/>
          <p:cNvSpPr/>
          <p:nvPr/>
        </p:nvSpPr>
        <p:spPr>
          <a:xfrm>
            <a:off x="445477" y="5705619"/>
            <a:ext cx="4673600" cy="812800"/>
          </a:xfrm>
          <a:prstGeom prst="rect">
            <a:avLst/>
          </a:prstGeom>
          <a:solidFill>
            <a:schemeClr val="accent3">
              <a:lumMod val="75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effectLst>
                  <a:outerShdw blurRad="38100" dist="38100" dir="2700000" algn="tl">
                    <a:srgbClr val="000000">
                      <a:alpha val="43137"/>
                    </a:srgbClr>
                  </a:outerShdw>
                </a:effectLst>
                <a:latin typeface="Arial Black" panose="020B0A04020102020204" pitchFamily="34" charset="0"/>
              </a:rPr>
              <a:t>Backbone Support</a:t>
            </a:r>
            <a:endParaRPr lang="en-US" sz="2400" dirty="0">
              <a:effectLst>
                <a:outerShdw blurRad="38100" dist="38100" dir="2700000" algn="tl">
                  <a:srgbClr val="000000">
                    <a:alpha val="43137"/>
                  </a:srgbClr>
                </a:outerShdw>
              </a:effectLst>
              <a:latin typeface="Arial Black" panose="020B0A04020102020204" pitchFamily="34" charset="0"/>
            </a:endParaRPr>
          </a:p>
        </p:txBody>
      </p:sp>
      <p:sp>
        <p:nvSpPr>
          <p:cNvPr id="11" name="TextBox 10"/>
          <p:cNvSpPr txBox="1"/>
          <p:nvPr/>
        </p:nvSpPr>
        <p:spPr>
          <a:xfrm>
            <a:off x="5388278" y="1055777"/>
            <a:ext cx="6557108"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effectLst>
                  <a:outerShdw blurRad="38100" dist="38100" dir="2700000" algn="tl">
                    <a:srgbClr val="000000">
                      <a:alpha val="43137"/>
                    </a:srgbClr>
                  </a:outerShdw>
                </a:effectLst>
                <a:latin typeface="Arial Black" panose="020B0A04020102020204" pitchFamily="34" charset="0"/>
              </a:rPr>
              <a:t>Common understanding of the problem</a:t>
            </a:r>
          </a:p>
          <a:p>
            <a:pPr marL="342900" indent="-342900">
              <a:buFont typeface="Arial" panose="020B0604020202020204" pitchFamily="34" charset="0"/>
              <a:buChar char="•"/>
            </a:pPr>
            <a:r>
              <a:rPr lang="en-US" sz="2000" dirty="0" smtClean="0">
                <a:effectLst>
                  <a:outerShdw blurRad="38100" dist="38100" dir="2700000" algn="tl">
                    <a:srgbClr val="000000">
                      <a:alpha val="43137"/>
                    </a:srgbClr>
                  </a:outerShdw>
                </a:effectLst>
                <a:latin typeface="Arial Black" panose="020B0A04020102020204" pitchFamily="34" charset="0"/>
              </a:rPr>
              <a:t>Shared vision for change</a:t>
            </a:r>
          </a:p>
          <a:p>
            <a:endParaRPr lang="en-US" sz="2000" dirty="0">
              <a:effectLst>
                <a:outerShdw blurRad="38100" dist="38100" dir="2700000" algn="tl">
                  <a:srgbClr val="000000">
                    <a:alpha val="43137"/>
                  </a:srgbClr>
                </a:outerShdw>
              </a:effectLst>
              <a:latin typeface="Arial Black" panose="020B0A04020102020204" pitchFamily="34" charset="0"/>
            </a:endParaRPr>
          </a:p>
        </p:txBody>
      </p:sp>
      <p:cxnSp>
        <p:nvCxnSpPr>
          <p:cNvPr id="14" name="Straight Connector 13"/>
          <p:cNvCxnSpPr/>
          <p:nvPr/>
        </p:nvCxnSpPr>
        <p:spPr>
          <a:xfrm flipH="1">
            <a:off x="2" y="2054740"/>
            <a:ext cx="12191998" cy="140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52829" y="3229219"/>
            <a:ext cx="12098215" cy="155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2199" y="4368074"/>
            <a:ext cx="12098215" cy="155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2127" y="5508748"/>
            <a:ext cx="12098215" cy="155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487905" y="126805"/>
            <a:ext cx="8786949" cy="646331"/>
          </a:xfrm>
          <a:prstGeom prst="rect">
            <a:avLst/>
          </a:prstGeom>
        </p:spPr>
        <p:txBody>
          <a:bodyPr wrap="square">
            <a:spAutoFit/>
          </a:bodyPr>
          <a:lstStyle/>
          <a:p>
            <a:pPr lvl="0" algn="ctr"/>
            <a:r>
              <a:rPr lang="en-US" sz="3600" b="1" dirty="0">
                <a:solidFill>
                  <a:srgbClr val="FFFF00"/>
                </a:solidFill>
                <a:effectLst>
                  <a:outerShdw blurRad="38100" dist="38100" dir="2700000" algn="tl">
                    <a:srgbClr val="000000">
                      <a:alpha val="43137"/>
                    </a:srgbClr>
                  </a:outerShdw>
                </a:effectLst>
                <a:latin typeface="Arial Black" panose="020B0A04020102020204" pitchFamily="34" charset="0"/>
              </a:rPr>
              <a:t>The Collective Impact Framework</a:t>
            </a:r>
            <a:endParaRPr lang="en-US" sz="3600" b="1"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3664828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36180" y="647326"/>
            <a:ext cx="7162800" cy="646331"/>
          </a:xfrm>
          <a:prstGeom prst="rect">
            <a:avLst/>
          </a:prstGeom>
          <a:noFill/>
        </p:spPr>
        <p:txBody>
          <a:bodyPr wrap="square" rtlCol="0">
            <a:spAutoFit/>
          </a:bodyPr>
          <a:lstStyle/>
          <a:p>
            <a:r>
              <a:rPr lang="en-US" sz="3600" b="1" dirty="0" smtClean="0">
                <a:solidFill>
                  <a:srgbClr val="FFFF00"/>
                </a:solidFill>
                <a:latin typeface="Arial Black" panose="020B0A04020102020204" pitchFamily="34" charset="0"/>
              </a:rPr>
              <a:t> </a:t>
            </a:r>
            <a:endParaRPr lang="en-US" sz="3600" b="1" dirty="0">
              <a:solidFill>
                <a:srgbClr val="FFFF00"/>
              </a:solidFill>
              <a:latin typeface="Arial Black" panose="020B0A04020102020204" pitchFamily="34" charset="0"/>
            </a:endParaRPr>
          </a:p>
        </p:txBody>
      </p:sp>
      <p:sp>
        <p:nvSpPr>
          <p:cNvPr id="3" name="Rectangle 2"/>
          <p:cNvSpPr/>
          <p:nvPr/>
        </p:nvSpPr>
        <p:spPr>
          <a:xfrm>
            <a:off x="752475" y="1685925"/>
            <a:ext cx="11082474" cy="1938992"/>
          </a:xfrm>
          <a:prstGeom prst="rect">
            <a:avLst/>
          </a:prstGeom>
        </p:spPr>
        <p:txBody>
          <a:bodyPr wrap="square">
            <a:spAutoFit/>
          </a:bodyPr>
          <a:lstStyle/>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sp>
        <p:nvSpPr>
          <p:cNvPr id="5" name="Rectangle 4"/>
          <p:cNvSpPr/>
          <p:nvPr/>
        </p:nvSpPr>
        <p:spPr>
          <a:xfrm>
            <a:off x="445477" y="1036970"/>
            <a:ext cx="4673600" cy="812800"/>
          </a:xfrm>
          <a:prstGeom prst="rect">
            <a:avLst/>
          </a:prstGeom>
          <a:solidFill>
            <a:schemeClr val="accent6">
              <a:lumMod val="75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effectLst>
                  <a:outerShdw blurRad="38100" dist="38100" dir="2700000" algn="tl">
                    <a:srgbClr val="000000">
                      <a:alpha val="43137"/>
                    </a:srgbClr>
                  </a:outerShdw>
                </a:effectLst>
                <a:latin typeface="Arial Black" panose="020B0A04020102020204" pitchFamily="34" charset="0"/>
              </a:rPr>
              <a:t>Common Agenda</a:t>
            </a:r>
            <a:endParaRPr lang="en-US" sz="2400" dirty="0">
              <a:effectLst>
                <a:outerShdw blurRad="38100" dist="38100" dir="2700000" algn="tl">
                  <a:srgbClr val="000000">
                    <a:alpha val="43137"/>
                  </a:srgbClr>
                </a:outerShdw>
              </a:effectLst>
              <a:latin typeface="Arial Black" panose="020B0A04020102020204" pitchFamily="34" charset="0"/>
            </a:endParaRPr>
          </a:p>
        </p:txBody>
      </p:sp>
      <p:sp>
        <p:nvSpPr>
          <p:cNvPr id="7" name="Rectangle 6"/>
          <p:cNvSpPr/>
          <p:nvPr/>
        </p:nvSpPr>
        <p:spPr>
          <a:xfrm>
            <a:off x="445477" y="2249021"/>
            <a:ext cx="4673600" cy="812800"/>
          </a:xfrm>
          <a:prstGeom prst="rect">
            <a:avLst/>
          </a:prstGeom>
          <a:solidFill>
            <a:schemeClr val="accent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effectLst>
                  <a:outerShdw blurRad="38100" dist="38100" dir="2700000" algn="tl">
                    <a:srgbClr val="000000">
                      <a:alpha val="43137"/>
                    </a:srgbClr>
                  </a:outerShdw>
                </a:effectLst>
                <a:latin typeface="Arial Black" panose="020B0A04020102020204" pitchFamily="34" charset="0"/>
              </a:rPr>
              <a:t>Shared Measurement</a:t>
            </a:r>
            <a:endParaRPr lang="en-US" sz="2400" dirty="0">
              <a:effectLst>
                <a:outerShdw blurRad="38100" dist="38100" dir="2700000" algn="tl">
                  <a:srgbClr val="000000">
                    <a:alpha val="43137"/>
                  </a:srgbClr>
                </a:outerShdw>
              </a:effectLst>
              <a:latin typeface="Arial Black" panose="020B0A04020102020204" pitchFamily="34" charset="0"/>
            </a:endParaRPr>
          </a:p>
        </p:txBody>
      </p:sp>
      <p:sp>
        <p:nvSpPr>
          <p:cNvPr id="8" name="Rectangle 7"/>
          <p:cNvSpPr/>
          <p:nvPr/>
        </p:nvSpPr>
        <p:spPr>
          <a:xfrm>
            <a:off x="445477" y="3410914"/>
            <a:ext cx="4673600" cy="812800"/>
          </a:xfrm>
          <a:prstGeom prst="rect">
            <a:avLst/>
          </a:prstGeom>
          <a:solidFill>
            <a:schemeClr val="accent2">
              <a:lumMod val="75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effectLst>
                  <a:outerShdw blurRad="38100" dist="38100" dir="2700000" algn="tl">
                    <a:srgbClr val="000000">
                      <a:alpha val="43137"/>
                    </a:srgbClr>
                  </a:outerShdw>
                </a:effectLst>
                <a:latin typeface="Arial Black" panose="020B0A04020102020204" pitchFamily="34" charset="0"/>
              </a:rPr>
              <a:t>Mutually Reinforcing Activities</a:t>
            </a:r>
            <a:endParaRPr lang="en-US" sz="2400" dirty="0">
              <a:effectLst>
                <a:outerShdw blurRad="38100" dist="38100" dir="2700000" algn="tl">
                  <a:srgbClr val="000000">
                    <a:alpha val="43137"/>
                  </a:srgbClr>
                </a:outerShdw>
              </a:effectLst>
              <a:latin typeface="Arial Black" panose="020B0A04020102020204" pitchFamily="34" charset="0"/>
            </a:endParaRPr>
          </a:p>
        </p:txBody>
      </p:sp>
      <p:sp>
        <p:nvSpPr>
          <p:cNvPr id="9" name="Rectangle 8"/>
          <p:cNvSpPr/>
          <p:nvPr/>
        </p:nvSpPr>
        <p:spPr>
          <a:xfrm>
            <a:off x="445477" y="4530193"/>
            <a:ext cx="4673600" cy="812800"/>
          </a:xfrm>
          <a:prstGeom prst="rect">
            <a:avLst/>
          </a:prstGeom>
          <a:solidFill>
            <a:schemeClr val="tx1">
              <a:lumMod val="50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effectLst>
                  <a:outerShdw blurRad="38100" dist="38100" dir="2700000" algn="tl">
                    <a:srgbClr val="000000">
                      <a:alpha val="43137"/>
                    </a:srgbClr>
                  </a:outerShdw>
                </a:effectLst>
                <a:latin typeface="Arial Black" panose="020B0A04020102020204" pitchFamily="34" charset="0"/>
              </a:rPr>
              <a:t>Continuous Communication </a:t>
            </a:r>
            <a:endParaRPr lang="en-US" sz="2400" dirty="0">
              <a:effectLst>
                <a:outerShdw blurRad="38100" dist="38100" dir="2700000" algn="tl">
                  <a:srgbClr val="000000">
                    <a:alpha val="43137"/>
                  </a:srgbClr>
                </a:outerShdw>
              </a:effectLst>
              <a:latin typeface="Arial Black" panose="020B0A04020102020204" pitchFamily="34" charset="0"/>
            </a:endParaRPr>
          </a:p>
        </p:txBody>
      </p:sp>
      <p:sp>
        <p:nvSpPr>
          <p:cNvPr id="10" name="Rectangle 9"/>
          <p:cNvSpPr/>
          <p:nvPr/>
        </p:nvSpPr>
        <p:spPr>
          <a:xfrm>
            <a:off x="445477" y="5705619"/>
            <a:ext cx="4673600" cy="812800"/>
          </a:xfrm>
          <a:prstGeom prst="rect">
            <a:avLst/>
          </a:prstGeom>
          <a:solidFill>
            <a:schemeClr val="accent3">
              <a:lumMod val="75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effectLst>
                  <a:outerShdw blurRad="38100" dist="38100" dir="2700000" algn="tl">
                    <a:srgbClr val="000000">
                      <a:alpha val="43137"/>
                    </a:srgbClr>
                  </a:outerShdw>
                </a:effectLst>
                <a:latin typeface="Arial Black" panose="020B0A04020102020204" pitchFamily="34" charset="0"/>
              </a:rPr>
              <a:t>Backbone Support</a:t>
            </a:r>
            <a:endParaRPr lang="en-US" sz="2400" dirty="0">
              <a:effectLst>
                <a:outerShdw blurRad="38100" dist="38100" dir="2700000" algn="tl">
                  <a:srgbClr val="000000">
                    <a:alpha val="43137"/>
                  </a:srgbClr>
                </a:outerShdw>
              </a:effectLst>
              <a:latin typeface="Arial Black" panose="020B0A04020102020204" pitchFamily="34" charset="0"/>
            </a:endParaRPr>
          </a:p>
        </p:txBody>
      </p:sp>
      <p:sp>
        <p:nvSpPr>
          <p:cNvPr id="11" name="TextBox 10"/>
          <p:cNvSpPr txBox="1"/>
          <p:nvPr/>
        </p:nvSpPr>
        <p:spPr>
          <a:xfrm>
            <a:off x="5388278" y="1055777"/>
            <a:ext cx="6557108"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effectLst>
                  <a:outerShdw blurRad="38100" dist="38100" dir="2700000" algn="tl">
                    <a:srgbClr val="000000">
                      <a:alpha val="43137"/>
                    </a:srgbClr>
                  </a:outerShdw>
                </a:effectLst>
                <a:latin typeface="Arial Black" panose="020B0A04020102020204" pitchFamily="34" charset="0"/>
              </a:rPr>
              <a:t>Common understanding of the problem</a:t>
            </a:r>
          </a:p>
          <a:p>
            <a:pPr marL="342900" indent="-342900">
              <a:buFont typeface="Arial" panose="020B0604020202020204" pitchFamily="34" charset="0"/>
              <a:buChar char="•"/>
            </a:pPr>
            <a:r>
              <a:rPr lang="en-US" sz="2000" dirty="0" smtClean="0">
                <a:effectLst>
                  <a:outerShdw blurRad="38100" dist="38100" dir="2700000" algn="tl">
                    <a:srgbClr val="000000">
                      <a:alpha val="43137"/>
                    </a:srgbClr>
                  </a:outerShdw>
                </a:effectLst>
                <a:latin typeface="Arial Black" panose="020B0A04020102020204" pitchFamily="34" charset="0"/>
              </a:rPr>
              <a:t>Shared vision for change</a:t>
            </a:r>
          </a:p>
          <a:p>
            <a:endParaRPr lang="en-US" sz="2000" dirty="0">
              <a:effectLst>
                <a:outerShdw blurRad="38100" dist="38100" dir="2700000" algn="tl">
                  <a:srgbClr val="000000">
                    <a:alpha val="43137"/>
                  </a:srgbClr>
                </a:outerShdw>
              </a:effectLst>
              <a:latin typeface="Arial Black" panose="020B0A04020102020204" pitchFamily="34" charset="0"/>
            </a:endParaRPr>
          </a:p>
        </p:txBody>
      </p:sp>
      <p:sp>
        <p:nvSpPr>
          <p:cNvPr id="12" name="Rectangle 11"/>
          <p:cNvSpPr/>
          <p:nvPr/>
        </p:nvSpPr>
        <p:spPr>
          <a:xfrm>
            <a:off x="5426075" y="2126830"/>
            <a:ext cx="6096000" cy="1323439"/>
          </a:xfrm>
          <a:prstGeom prst="rect">
            <a:avLst/>
          </a:prstGeom>
        </p:spPr>
        <p:txBody>
          <a:bodyPr>
            <a:spAutoFit/>
          </a:bodyPr>
          <a:lstStyle/>
          <a:p>
            <a:pPr marL="342900" lvl="0" indent="-342900">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latin typeface="Arial Black" panose="020B0A04020102020204" pitchFamily="34" charset="0"/>
              </a:rPr>
              <a:t>Collecting data and measuring results</a:t>
            </a:r>
            <a:endParaRPr lang="en-US" sz="2000" dirty="0">
              <a:solidFill>
                <a:prstClr val="white"/>
              </a:solidFill>
              <a:effectLst>
                <a:outerShdw blurRad="38100" dist="38100" dir="2700000" algn="tl">
                  <a:srgbClr val="000000">
                    <a:alpha val="43137"/>
                  </a:srgbClr>
                </a:outerShdw>
              </a:effectLst>
              <a:latin typeface="Arial Black" panose="020B0A04020102020204" pitchFamily="34" charset="0"/>
            </a:endParaRPr>
          </a:p>
          <a:p>
            <a:pPr marL="342900" lvl="0" indent="-342900">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latin typeface="Arial Black" panose="020B0A04020102020204" pitchFamily="34" charset="0"/>
              </a:rPr>
              <a:t>Focus on performance management</a:t>
            </a:r>
          </a:p>
          <a:p>
            <a:pPr marL="342900" lvl="0" indent="-342900">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latin typeface="Arial Black" panose="020B0A04020102020204" pitchFamily="34" charset="0"/>
              </a:rPr>
              <a:t>Shared accountability</a:t>
            </a:r>
            <a:endParaRPr lang="en-US" sz="2000" dirty="0">
              <a:solidFill>
                <a:prstClr val="white"/>
              </a:solidFill>
              <a:effectLst>
                <a:outerShdw blurRad="38100" dist="38100" dir="2700000" algn="tl">
                  <a:srgbClr val="000000">
                    <a:alpha val="43137"/>
                  </a:srgbClr>
                </a:outerShdw>
              </a:effectLst>
              <a:latin typeface="Arial Black" panose="020B0A04020102020204" pitchFamily="34" charset="0"/>
            </a:endParaRPr>
          </a:p>
          <a:p>
            <a:pPr lvl="0"/>
            <a:endParaRPr lang="en-US" sz="2000" dirty="0">
              <a:solidFill>
                <a:prstClr val="white"/>
              </a:solidFill>
              <a:latin typeface="Arial Black" panose="020B0A04020102020204" pitchFamily="34" charset="0"/>
            </a:endParaRPr>
          </a:p>
        </p:txBody>
      </p:sp>
      <p:cxnSp>
        <p:nvCxnSpPr>
          <p:cNvPr id="14" name="Straight Connector 13"/>
          <p:cNvCxnSpPr/>
          <p:nvPr/>
        </p:nvCxnSpPr>
        <p:spPr>
          <a:xfrm flipH="1">
            <a:off x="2" y="2054740"/>
            <a:ext cx="12191998" cy="140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52829" y="3229219"/>
            <a:ext cx="12098215" cy="155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2199" y="4368074"/>
            <a:ext cx="12098215" cy="155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2127" y="5508748"/>
            <a:ext cx="12098215" cy="155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487905" y="126805"/>
            <a:ext cx="8786949" cy="646331"/>
          </a:xfrm>
          <a:prstGeom prst="rect">
            <a:avLst/>
          </a:prstGeom>
        </p:spPr>
        <p:txBody>
          <a:bodyPr wrap="square">
            <a:spAutoFit/>
          </a:bodyPr>
          <a:lstStyle/>
          <a:p>
            <a:pPr lvl="0" algn="ctr"/>
            <a:r>
              <a:rPr lang="en-US" sz="3600" b="1" dirty="0">
                <a:solidFill>
                  <a:srgbClr val="FFFF00"/>
                </a:solidFill>
                <a:effectLst>
                  <a:outerShdw blurRad="38100" dist="38100" dir="2700000" algn="tl">
                    <a:srgbClr val="000000">
                      <a:alpha val="43137"/>
                    </a:srgbClr>
                  </a:outerShdw>
                </a:effectLst>
                <a:latin typeface="Arial Black" panose="020B0A04020102020204" pitchFamily="34" charset="0"/>
              </a:rPr>
              <a:t>The Collective Impact Framework</a:t>
            </a:r>
            <a:endParaRPr lang="en-US" sz="3600" b="1"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2389886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36180" y="647326"/>
            <a:ext cx="7162800" cy="646331"/>
          </a:xfrm>
          <a:prstGeom prst="rect">
            <a:avLst/>
          </a:prstGeom>
          <a:noFill/>
        </p:spPr>
        <p:txBody>
          <a:bodyPr wrap="square" rtlCol="0">
            <a:spAutoFit/>
          </a:bodyPr>
          <a:lstStyle/>
          <a:p>
            <a:r>
              <a:rPr lang="en-US" sz="3600" b="1" dirty="0" smtClean="0">
                <a:solidFill>
                  <a:srgbClr val="FFFF00"/>
                </a:solidFill>
                <a:latin typeface="Arial Black" panose="020B0A04020102020204" pitchFamily="34" charset="0"/>
              </a:rPr>
              <a:t> </a:t>
            </a:r>
            <a:endParaRPr lang="en-US" sz="3600" b="1" dirty="0">
              <a:solidFill>
                <a:srgbClr val="FFFF00"/>
              </a:solidFill>
              <a:latin typeface="Arial Black" panose="020B0A04020102020204" pitchFamily="34" charset="0"/>
            </a:endParaRPr>
          </a:p>
        </p:txBody>
      </p:sp>
      <p:sp>
        <p:nvSpPr>
          <p:cNvPr id="3" name="Rectangle 2"/>
          <p:cNvSpPr/>
          <p:nvPr/>
        </p:nvSpPr>
        <p:spPr>
          <a:xfrm>
            <a:off x="752475" y="1685925"/>
            <a:ext cx="11082474" cy="1938992"/>
          </a:xfrm>
          <a:prstGeom prst="rect">
            <a:avLst/>
          </a:prstGeom>
        </p:spPr>
        <p:txBody>
          <a:bodyPr wrap="square">
            <a:spAutoFit/>
          </a:bodyPr>
          <a:lstStyle/>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sp>
        <p:nvSpPr>
          <p:cNvPr id="5" name="Rectangle 4"/>
          <p:cNvSpPr/>
          <p:nvPr/>
        </p:nvSpPr>
        <p:spPr>
          <a:xfrm>
            <a:off x="445477" y="1036970"/>
            <a:ext cx="4673600" cy="812800"/>
          </a:xfrm>
          <a:prstGeom prst="rect">
            <a:avLst/>
          </a:prstGeom>
          <a:solidFill>
            <a:schemeClr val="accent6">
              <a:lumMod val="75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effectLst>
                  <a:outerShdw blurRad="38100" dist="38100" dir="2700000" algn="tl">
                    <a:srgbClr val="000000">
                      <a:alpha val="43137"/>
                    </a:srgbClr>
                  </a:outerShdw>
                </a:effectLst>
                <a:latin typeface="Arial Black" panose="020B0A04020102020204" pitchFamily="34" charset="0"/>
              </a:rPr>
              <a:t>Common Agenda</a:t>
            </a:r>
            <a:endParaRPr lang="en-US" sz="2400" dirty="0">
              <a:effectLst>
                <a:outerShdw blurRad="38100" dist="38100" dir="2700000" algn="tl">
                  <a:srgbClr val="000000">
                    <a:alpha val="43137"/>
                  </a:srgbClr>
                </a:outerShdw>
              </a:effectLst>
              <a:latin typeface="Arial Black" panose="020B0A04020102020204" pitchFamily="34" charset="0"/>
            </a:endParaRPr>
          </a:p>
        </p:txBody>
      </p:sp>
      <p:sp>
        <p:nvSpPr>
          <p:cNvPr id="7" name="Rectangle 6"/>
          <p:cNvSpPr/>
          <p:nvPr/>
        </p:nvSpPr>
        <p:spPr>
          <a:xfrm>
            <a:off x="445477" y="2249021"/>
            <a:ext cx="4673600" cy="812800"/>
          </a:xfrm>
          <a:prstGeom prst="rect">
            <a:avLst/>
          </a:prstGeom>
          <a:solidFill>
            <a:schemeClr val="accent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effectLst>
                  <a:outerShdw blurRad="38100" dist="38100" dir="2700000" algn="tl">
                    <a:srgbClr val="000000">
                      <a:alpha val="43137"/>
                    </a:srgbClr>
                  </a:outerShdw>
                </a:effectLst>
                <a:latin typeface="Arial Black" panose="020B0A04020102020204" pitchFamily="34" charset="0"/>
              </a:rPr>
              <a:t>Shared Measurement</a:t>
            </a:r>
            <a:endParaRPr lang="en-US" sz="2400" dirty="0">
              <a:effectLst>
                <a:outerShdw blurRad="38100" dist="38100" dir="2700000" algn="tl">
                  <a:srgbClr val="000000">
                    <a:alpha val="43137"/>
                  </a:srgbClr>
                </a:outerShdw>
              </a:effectLst>
              <a:latin typeface="Arial Black" panose="020B0A04020102020204" pitchFamily="34" charset="0"/>
            </a:endParaRPr>
          </a:p>
        </p:txBody>
      </p:sp>
      <p:sp>
        <p:nvSpPr>
          <p:cNvPr id="8" name="Rectangle 7"/>
          <p:cNvSpPr/>
          <p:nvPr/>
        </p:nvSpPr>
        <p:spPr>
          <a:xfrm>
            <a:off x="445477" y="3410914"/>
            <a:ext cx="4673600" cy="812800"/>
          </a:xfrm>
          <a:prstGeom prst="rect">
            <a:avLst/>
          </a:prstGeom>
          <a:solidFill>
            <a:schemeClr val="accent2">
              <a:lumMod val="75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effectLst>
                  <a:outerShdw blurRad="38100" dist="38100" dir="2700000" algn="tl">
                    <a:srgbClr val="000000">
                      <a:alpha val="43137"/>
                    </a:srgbClr>
                  </a:outerShdw>
                </a:effectLst>
                <a:latin typeface="Arial Black" panose="020B0A04020102020204" pitchFamily="34" charset="0"/>
              </a:rPr>
              <a:t>Mutually Reinforcing Activities</a:t>
            </a:r>
            <a:endParaRPr lang="en-US" sz="2400" dirty="0">
              <a:effectLst>
                <a:outerShdw blurRad="38100" dist="38100" dir="2700000" algn="tl">
                  <a:srgbClr val="000000">
                    <a:alpha val="43137"/>
                  </a:srgbClr>
                </a:outerShdw>
              </a:effectLst>
              <a:latin typeface="Arial Black" panose="020B0A04020102020204" pitchFamily="34" charset="0"/>
            </a:endParaRPr>
          </a:p>
        </p:txBody>
      </p:sp>
      <p:sp>
        <p:nvSpPr>
          <p:cNvPr id="9" name="Rectangle 8"/>
          <p:cNvSpPr/>
          <p:nvPr/>
        </p:nvSpPr>
        <p:spPr>
          <a:xfrm>
            <a:off x="445477" y="4530193"/>
            <a:ext cx="4673600" cy="812800"/>
          </a:xfrm>
          <a:prstGeom prst="rect">
            <a:avLst/>
          </a:prstGeom>
          <a:solidFill>
            <a:schemeClr val="tx1">
              <a:lumMod val="50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effectLst>
                  <a:outerShdw blurRad="38100" dist="38100" dir="2700000" algn="tl">
                    <a:srgbClr val="000000">
                      <a:alpha val="43137"/>
                    </a:srgbClr>
                  </a:outerShdw>
                </a:effectLst>
                <a:latin typeface="Arial Black" panose="020B0A04020102020204" pitchFamily="34" charset="0"/>
              </a:rPr>
              <a:t>Continuous Communication </a:t>
            </a:r>
            <a:endParaRPr lang="en-US" sz="2400" dirty="0">
              <a:effectLst>
                <a:outerShdw blurRad="38100" dist="38100" dir="2700000" algn="tl">
                  <a:srgbClr val="000000">
                    <a:alpha val="43137"/>
                  </a:srgbClr>
                </a:outerShdw>
              </a:effectLst>
              <a:latin typeface="Arial Black" panose="020B0A04020102020204" pitchFamily="34" charset="0"/>
            </a:endParaRPr>
          </a:p>
        </p:txBody>
      </p:sp>
      <p:sp>
        <p:nvSpPr>
          <p:cNvPr id="10" name="Rectangle 9"/>
          <p:cNvSpPr/>
          <p:nvPr/>
        </p:nvSpPr>
        <p:spPr>
          <a:xfrm>
            <a:off x="445477" y="5705619"/>
            <a:ext cx="4673600" cy="812800"/>
          </a:xfrm>
          <a:prstGeom prst="rect">
            <a:avLst/>
          </a:prstGeom>
          <a:solidFill>
            <a:schemeClr val="accent3">
              <a:lumMod val="75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effectLst>
                  <a:outerShdw blurRad="38100" dist="38100" dir="2700000" algn="tl">
                    <a:srgbClr val="000000">
                      <a:alpha val="43137"/>
                    </a:srgbClr>
                  </a:outerShdw>
                </a:effectLst>
                <a:latin typeface="Arial Black" panose="020B0A04020102020204" pitchFamily="34" charset="0"/>
              </a:rPr>
              <a:t>Backbone Support</a:t>
            </a:r>
            <a:endParaRPr lang="en-US" sz="2400" dirty="0">
              <a:effectLst>
                <a:outerShdw blurRad="38100" dist="38100" dir="2700000" algn="tl">
                  <a:srgbClr val="000000">
                    <a:alpha val="43137"/>
                  </a:srgbClr>
                </a:outerShdw>
              </a:effectLst>
              <a:latin typeface="Arial Black" panose="020B0A04020102020204" pitchFamily="34" charset="0"/>
            </a:endParaRPr>
          </a:p>
        </p:txBody>
      </p:sp>
      <p:sp>
        <p:nvSpPr>
          <p:cNvPr id="11" name="TextBox 10"/>
          <p:cNvSpPr txBox="1"/>
          <p:nvPr/>
        </p:nvSpPr>
        <p:spPr>
          <a:xfrm>
            <a:off x="5388278" y="1055777"/>
            <a:ext cx="6557108"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effectLst>
                  <a:outerShdw blurRad="38100" dist="38100" dir="2700000" algn="tl">
                    <a:srgbClr val="000000">
                      <a:alpha val="43137"/>
                    </a:srgbClr>
                  </a:outerShdw>
                </a:effectLst>
                <a:latin typeface="Arial Black" panose="020B0A04020102020204" pitchFamily="34" charset="0"/>
              </a:rPr>
              <a:t>Common understanding of the problem</a:t>
            </a:r>
          </a:p>
          <a:p>
            <a:pPr marL="342900" indent="-342900">
              <a:buFont typeface="Arial" panose="020B0604020202020204" pitchFamily="34" charset="0"/>
              <a:buChar char="•"/>
            </a:pPr>
            <a:r>
              <a:rPr lang="en-US" sz="2000" dirty="0" smtClean="0">
                <a:effectLst>
                  <a:outerShdw blurRad="38100" dist="38100" dir="2700000" algn="tl">
                    <a:srgbClr val="000000">
                      <a:alpha val="43137"/>
                    </a:srgbClr>
                  </a:outerShdw>
                </a:effectLst>
                <a:latin typeface="Arial Black" panose="020B0A04020102020204" pitchFamily="34" charset="0"/>
              </a:rPr>
              <a:t>Shared vision for change</a:t>
            </a:r>
          </a:p>
          <a:p>
            <a:endParaRPr lang="en-US" sz="2000" dirty="0">
              <a:effectLst>
                <a:outerShdw blurRad="38100" dist="38100" dir="2700000" algn="tl">
                  <a:srgbClr val="000000">
                    <a:alpha val="43137"/>
                  </a:srgbClr>
                </a:outerShdw>
              </a:effectLst>
              <a:latin typeface="Arial Black" panose="020B0A04020102020204" pitchFamily="34" charset="0"/>
            </a:endParaRPr>
          </a:p>
        </p:txBody>
      </p:sp>
      <p:sp>
        <p:nvSpPr>
          <p:cNvPr id="12" name="Rectangle 11"/>
          <p:cNvSpPr/>
          <p:nvPr/>
        </p:nvSpPr>
        <p:spPr>
          <a:xfrm>
            <a:off x="5426075" y="2126830"/>
            <a:ext cx="6096000" cy="1323439"/>
          </a:xfrm>
          <a:prstGeom prst="rect">
            <a:avLst/>
          </a:prstGeom>
        </p:spPr>
        <p:txBody>
          <a:bodyPr>
            <a:spAutoFit/>
          </a:bodyPr>
          <a:lstStyle/>
          <a:p>
            <a:pPr marL="342900" lvl="0" indent="-342900">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latin typeface="Arial Black" panose="020B0A04020102020204" pitchFamily="34" charset="0"/>
              </a:rPr>
              <a:t>Collecting data and measuring results</a:t>
            </a:r>
            <a:endParaRPr lang="en-US" sz="2000" dirty="0">
              <a:solidFill>
                <a:prstClr val="white"/>
              </a:solidFill>
              <a:effectLst>
                <a:outerShdw blurRad="38100" dist="38100" dir="2700000" algn="tl">
                  <a:srgbClr val="000000">
                    <a:alpha val="43137"/>
                  </a:srgbClr>
                </a:outerShdw>
              </a:effectLst>
              <a:latin typeface="Arial Black" panose="020B0A04020102020204" pitchFamily="34" charset="0"/>
            </a:endParaRPr>
          </a:p>
          <a:p>
            <a:pPr marL="342900" lvl="0" indent="-342900">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latin typeface="Arial Black" panose="020B0A04020102020204" pitchFamily="34" charset="0"/>
              </a:rPr>
              <a:t>Focus on performance management</a:t>
            </a:r>
          </a:p>
          <a:p>
            <a:pPr marL="342900" lvl="0" indent="-342900">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latin typeface="Arial Black" panose="020B0A04020102020204" pitchFamily="34" charset="0"/>
              </a:rPr>
              <a:t>Shared accountability</a:t>
            </a:r>
            <a:endParaRPr lang="en-US" sz="2000" dirty="0">
              <a:solidFill>
                <a:prstClr val="white"/>
              </a:solidFill>
              <a:effectLst>
                <a:outerShdw blurRad="38100" dist="38100" dir="2700000" algn="tl">
                  <a:srgbClr val="000000">
                    <a:alpha val="43137"/>
                  </a:srgbClr>
                </a:outerShdw>
              </a:effectLst>
              <a:latin typeface="Arial Black" panose="020B0A04020102020204" pitchFamily="34" charset="0"/>
            </a:endParaRPr>
          </a:p>
          <a:p>
            <a:pPr lvl="0"/>
            <a:endParaRPr lang="en-US" sz="2000" dirty="0">
              <a:solidFill>
                <a:prstClr val="white"/>
              </a:solidFill>
              <a:latin typeface="Arial Black" panose="020B0A04020102020204" pitchFamily="34" charset="0"/>
            </a:endParaRPr>
          </a:p>
        </p:txBody>
      </p:sp>
      <p:cxnSp>
        <p:nvCxnSpPr>
          <p:cNvPr id="14" name="Straight Connector 13"/>
          <p:cNvCxnSpPr/>
          <p:nvPr/>
        </p:nvCxnSpPr>
        <p:spPr>
          <a:xfrm flipH="1">
            <a:off x="2" y="2054740"/>
            <a:ext cx="12191998" cy="140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52829" y="3229219"/>
            <a:ext cx="12098215" cy="155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2199" y="4368074"/>
            <a:ext cx="12098215" cy="155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2127" y="5508748"/>
            <a:ext cx="12098215" cy="155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5418054" y="3423977"/>
            <a:ext cx="6284505" cy="1015663"/>
          </a:xfrm>
          <a:prstGeom prst="rect">
            <a:avLst/>
          </a:prstGeom>
        </p:spPr>
        <p:txBody>
          <a:bodyPr wrap="square">
            <a:spAutoFit/>
          </a:bodyPr>
          <a:lstStyle/>
          <a:p>
            <a:pPr marL="342900" lvl="0" indent="-342900">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latin typeface="Arial Black" panose="020B0A04020102020204" pitchFamily="34" charset="0"/>
              </a:rPr>
              <a:t>Differentiated approaches</a:t>
            </a:r>
            <a:endParaRPr lang="en-US" sz="2000" dirty="0">
              <a:solidFill>
                <a:prstClr val="white"/>
              </a:solidFill>
              <a:effectLst>
                <a:outerShdw blurRad="38100" dist="38100" dir="2700000" algn="tl">
                  <a:srgbClr val="000000">
                    <a:alpha val="43137"/>
                  </a:srgbClr>
                </a:outerShdw>
              </a:effectLst>
              <a:latin typeface="Arial Black" panose="020B0A04020102020204" pitchFamily="34" charset="0"/>
            </a:endParaRPr>
          </a:p>
          <a:p>
            <a:pPr marL="342900" lvl="0" indent="-342900">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latin typeface="Arial Black" panose="020B0A04020102020204" pitchFamily="34" charset="0"/>
              </a:rPr>
              <a:t>Coordination through joint plan of action</a:t>
            </a:r>
            <a:endParaRPr lang="en-US" sz="2000" dirty="0">
              <a:solidFill>
                <a:prstClr val="white"/>
              </a:solidFill>
              <a:effectLst>
                <a:outerShdw blurRad="38100" dist="38100" dir="2700000" algn="tl">
                  <a:srgbClr val="000000">
                    <a:alpha val="43137"/>
                  </a:srgbClr>
                </a:outerShdw>
              </a:effectLst>
              <a:latin typeface="Arial Black" panose="020B0A04020102020204" pitchFamily="34" charset="0"/>
            </a:endParaRPr>
          </a:p>
          <a:p>
            <a:pPr marL="342900" lvl="0" indent="-342900">
              <a:buFont typeface="Arial" panose="020B0604020202020204" pitchFamily="34" charset="0"/>
              <a:buChar char="•"/>
            </a:pPr>
            <a:endParaRPr lang="en-US" sz="2000" dirty="0">
              <a:solidFill>
                <a:prstClr val="white"/>
              </a:solidFill>
              <a:effectLst>
                <a:outerShdw blurRad="38100" dist="38100" dir="2700000" algn="tl">
                  <a:srgbClr val="000000">
                    <a:alpha val="43137"/>
                  </a:srgbClr>
                </a:outerShdw>
              </a:effectLst>
              <a:latin typeface="Arial Black" panose="020B0A04020102020204" pitchFamily="34" charset="0"/>
            </a:endParaRPr>
          </a:p>
        </p:txBody>
      </p:sp>
      <p:sp>
        <p:nvSpPr>
          <p:cNvPr id="25" name="Rectangle 24"/>
          <p:cNvSpPr/>
          <p:nvPr/>
        </p:nvSpPr>
        <p:spPr>
          <a:xfrm>
            <a:off x="1487905" y="126805"/>
            <a:ext cx="8786949" cy="646331"/>
          </a:xfrm>
          <a:prstGeom prst="rect">
            <a:avLst/>
          </a:prstGeom>
        </p:spPr>
        <p:txBody>
          <a:bodyPr wrap="square">
            <a:spAutoFit/>
          </a:bodyPr>
          <a:lstStyle/>
          <a:p>
            <a:pPr lvl="0" algn="ctr"/>
            <a:r>
              <a:rPr lang="en-US" sz="3600" b="1" dirty="0">
                <a:solidFill>
                  <a:srgbClr val="FFFF00"/>
                </a:solidFill>
                <a:effectLst>
                  <a:outerShdw blurRad="38100" dist="38100" dir="2700000" algn="tl">
                    <a:srgbClr val="000000">
                      <a:alpha val="43137"/>
                    </a:srgbClr>
                  </a:outerShdw>
                </a:effectLst>
                <a:latin typeface="Arial Black" panose="020B0A04020102020204" pitchFamily="34" charset="0"/>
              </a:rPr>
              <a:t>The Collective Impact Framework</a:t>
            </a:r>
            <a:endParaRPr lang="en-US" sz="3600" b="1"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4091327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36180" y="647326"/>
            <a:ext cx="7162800" cy="646331"/>
          </a:xfrm>
          <a:prstGeom prst="rect">
            <a:avLst/>
          </a:prstGeom>
          <a:noFill/>
        </p:spPr>
        <p:txBody>
          <a:bodyPr wrap="square" rtlCol="0">
            <a:spAutoFit/>
          </a:bodyPr>
          <a:lstStyle/>
          <a:p>
            <a:r>
              <a:rPr lang="en-US" sz="3600" b="1" dirty="0" smtClean="0">
                <a:solidFill>
                  <a:srgbClr val="FFFF00"/>
                </a:solidFill>
                <a:latin typeface="Arial Black" panose="020B0A04020102020204" pitchFamily="34" charset="0"/>
              </a:rPr>
              <a:t> </a:t>
            </a:r>
            <a:endParaRPr lang="en-US" sz="3600" b="1" dirty="0">
              <a:solidFill>
                <a:srgbClr val="FFFF00"/>
              </a:solidFill>
              <a:latin typeface="Arial Black" panose="020B0A04020102020204" pitchFamily="34" charset="0"/>
            </a:endParaRPr>
          </a:p>
        </p:txBody>
      </p:sp>
      <p:sp>
        <p:nvSpPr>
          <p:cNvPr id="3" name="Rectangle 2"/>
          <p:cNvSpPr/>
          <p:nvPr/>
        </p:nvSpPr>
        <p:spPr>
          <a:xfrm>
            <a:off x="752475" y="1685925"/>
            <a:ext cx="11082474" cy="1938992"/>
          </a:xfrm>
          <a:prstGeom prst="rect">
            <a:avLst/>
          </a:prstGeom>
        </p:spPr>
        <p:txBody>
          <a:bodyPr wrap="square">
            <a:spAutoFit/>
          </a:bodyPr>
          <a:lstStyle/>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sp>
        <p:nvSpPr>
          <p:cNvPr id="5" name="Rectangle 4"/>
          <p:cNvSpPr/>
          <p:nvPr/>
        </p:nvSpPr>
        <p:spPr>
          <a:xfrm>
            <a:off x="445477" y="1036970"/>
            <a:ext cx="4673600" cy="812800"/>
          </a:xfrm>
          <a:prstGeom prst="rect">
            <a:avLst/>
          </a:prstGeom>
          <a:solidFill>
            <a:schemeClr val="accent6">
              <a:lumMod val="75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effectLst>
                  <a:outerShdw blurRad="38100" dist="38100" dir="2700000" algn="tl">
                    <a:srgbClr val="000000">
                      <a:alpha val="43137"/>
                    </a:srgbClr>
                  </a:outerShdw>
                </a:effectLst>
                <a:latin typeface="Arial Black" panose="020B0A04020102020204" pitchFamily="34" charset="0"/>
              </a:rPr>
              <a:t>Common Agenda</a:t>
            </a:r>
            <a:endParaRPr lang="en-US" sz="2400" dirty="0">
              <a:effectLst>
                <a:outerShdw blurRad="38100" dist="38100" dir="2700000" algn="tl">
                  <a:srgbClr val="000000">
                    <a:alpha val="43137"/>
                  </a:srgbClr>
                </a:outerShdw>
              </a:effectLst>
              <a:latin typeface="Arial Black" panose="020B0A04020102020204" pitchFamily="34" charset="0"/>
            </a:endParaRPr>
          </a:p>
        </p:txBody>
      </p:sp>
      <p:sp>
        <p:nvSpPr>
          <p:cNvPr id="7" name="Rectangle 6"/>
          <p:cNvSpPr/>
          <p:nvPr/>
        </p:nvSpPr>
        <p:spPr>
          <a:xfrm>
            <a:off x="445477" y="2249021"/>
            <a:ext cx="4673600" cy="812800"/>
          </a:xfrm>
          <a:prstGeom prst="rect">
            <a:avLst/>
          </a:prstGeom>
          <a:solidFill>
            <a:schemeClr val="accent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effectLst>
                  <a:outerShdw blurRad="38100" dist="38100" dir="2700000" algn="tl">
                    <a:srgbClr val="000000">
                      <a:alpha val="43137"/>
                    </a:srgbClr>
                  </a:outerShdw>
                </a:effectLst>
                <a:latin typeface="Arial Black" panose="020B0A04020102020204" pitchFamily="34" charset="0"/>
              </a:rPr>
              <a:t>Shared Measurement</a:t>
            </a:r>
            <a:endParaRPr lang="en-US" sz="2400" dirty="0">
              <a:effectLst>
                <a:outerShdw blurRad="38100" dist="38100" dir="2700000" algn="tl">
                  <a:srgbClr val="000000">
                    <a:alpha val="43137"/>
                  </a:srgbClr>
                </a:outerShdw>
              </a:effectLst>
              <a:latin typeface="Arial Black" panose="020B0A04020102020204" pitchFamily="34" charset="0"/>
            </a:endParaRPr>
          </a:p>
        </p:txBody>
      </p:sp>
      <p:sp>
        <p:nvSpPr>
          <p:cNvPr id="8" name="Rectangle 7"/>
          <p:cNvSpPr/>
          <p:nvPr/>
        </p:nvSpPr>
        <p:spPr>
          <a:xfrm>
            <a:off x="445477" y="3410914"/>
            <a:ext cx="4673600" cy="812800"/>
          </a:xfrm>
          <a:prstGeom prst="rect">
            <a:avLst/>
          </a:prstGeom>
          <a:solidFill>
            <a:schemeClr val="accent2">
              <a:lumMod val="75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effectLst>
                  <a:outerShdw blurRad="38100" dist="38100" dir="2700000" algn="tl">
                    <a:srgbClr val="000000">
                      <a:alpha val="43137"/>
                    </a:srgbClr>
                  </a:outerShdw>
                </a:effectLst>
                <a:latin typeface="Arial Black" panose="020B0A04020102020204" pitchFamily="34" charset="0"/>
              </a:rPr>
              <a:t>Mutually Reinforcing Activities</a:t>
            </a:r>
            <a:endParaRPr lang="en-US" sz="2400" dirty="0">
              <a:effectLst>
                <a:outerShdw blurRad="38100" dist="38100" dir="2700000" algn="tl">
                  <a:srgbClr val="000000">
                    <a:alpha val="43137"/>
                  </a:srgbClr>
                </a:outerShdw>
              </a:effectLst>
              <a:latin typeface="Arial Black" panose="020B0A04020102020204" pitchFamily="34" charset="0"/>
            </a:endParaRPr>
          </a:p>
        </p:txBody>
      </p:sp>
      <p:sp>
        <p:nvSpPr>
          <p:cNvPr id="9" name="Rectangle 8"/>
          <p:cNvSpPr/>
          <p:nvPr/>
        </p:nvSpPr>
        <p:spPr>
          <a:xfrm>
            <a:off x="445477" y="4530193"/>
            <a:ext cx="4673600" cy="812800"/>
          </a:xfrm>
          <a:prstGeom prst="rect">
            <a:avLst/>
          </a:prstGeom>
          <a:solidFill>
            <a:schemeClr val="tx1">
              <a:lumMod val="50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effectLst>
                  <a:outerShdw blurRad="38100" dist="38100" dir="2700000" algn="tl">
                    <a:srgbClr val="000000">
                      <a:alpha val="43137"/>
                    </a:srgbClr>
                  </a:outerShdw>
                </a:effectLst>
                <a:latin typeface="Arial Black" panose="020B0A04020102020204" pitchFamily="34" charset="0"/>
              </a:rPr>
              <a:t>Continuous Communication </a:t>
            </a:r>
            <a:endParaRPr lang="en-US" sz="2400" dirty="0">
              <a:effectLst>
                <a:outerShdw blurRad="38100" dist="38100" dir="2700000" algn="tl">
                  <a:srgbClr val="000000">
                    <a:alpha val="43137"/>
                  </a:srgbClr>
                </a:outerShdw>
              </a:effectLst>
              <a:latin typeface="Arial Black" panose="020B0A04020102020204" pitchFamily="34" charset="0"/>
            </a:endParaRPr>
          </a:p>
        </p:txBody>
      </p:sp>
      <p:sp>
        <p:nvSpPr>
          <p:cNvPr id="10" name="Rectangle 9"/>
          <p:cNvSpPr/>
          <p:nvPr/>
        </p:nvSpPr>
        <p:spPr>
          <a:xfrm>
            <a:off x="445477" y="5705619"/>
            <a:ext cx="4673600" cy="812800"/>
          </a:xfrm>
          <a:prstGeom prst="rect">
            <a:avLst/>
          </a:prstGeom>
          <a:solidFill>
            <a:schemeClr val="accent3">
              <a:lumMod val="75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effectLst>
                  <a:outerShdw blurRad="38100" dist="38100" dir="2700000" algn="tl">
                    <a:srgbClr val="000000">
                      <a:alpha val="43137"/>
                    </a:srgbClr>
                  </a:outerShdw>
                </a:effectLst>
                <a:latin typeface="Arial Black" panose="020B0A04020102020204" pitchFamily="34" charset="0"/>
              </a:rPr>
              <a:t>Backbone Support</a:t>
            </a:r>
            <a:endParaRPr lang="en-US" sz="2400" dirty="0">
              <a:effectLst>
                <a:outerShdw blurRad="38100" dist="38100" dir="2700000" algn="tl">
                  <a:srgbClr val="000000">
                    <a:alpha val="43137"/>
                  </a:srgbClr>
                </a:outerShdw>
              </a:effectLst>
              <a:latin typeface="Arial Black" panose="020B0A04020102020204" pitchFamily="34" charset="0"/>
            </a:endParaRPr>
          </a:p>
        </p:txBody>
      </p:sp>
      <p:sp>
        <p:nvSpPr>
          <p:cNvPr id="11" name="TextBox 10"/>
          <p:cNvSpPr txBox="1"/>
          <p:nvPr/>
        </p:nvSpPr>
        <p:spPr>
          <a:xfrm>
            <a:off x="5388278" y="1055777"/>
            <a:ext cx="6557108"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effectLst>
                  <a:outerShdw blurRad="38100" dist="38100" dir="2700000" algn="tl">
                    <a:srgbClr val="000000">
                      <a:alpha val="43137"/>
                    </a:srgbClr>
                  </a:outerShdw>
                </a:effectLst>
                <a:latin typeface="Arial Black" panose="020B0A04020102020204" pitchFamily="34" charset="0"/>
              </a:rPr>
              <a:t>Common understanding of the problem</a:t>
            </a:r>
          </a:p>
          <a:p>
            <a:pPr marL="342900" indent="-342900">
              <a:buFont typeface="Arial" panose="020B0604020202020204" pitchFamily="34" charset="0"/>
              <a:buChar char="•"/>
            </a:pPr>
            <a:r>
              <a:rPr lang="en-US" sz="2000" dirty="0" smtClean="0">
                <a:effectLst>
                  <a:outerShdw blurRad="38100" dist="38100" dir="2700000" algn="tl">
                    <a:srgbClr val="000000">
                      <a:alpha val="43137"/>
                    </a:srgbClr>
                  </a:outerShdw>
                </a:effectLst>
                <a:latin typeface="Arial Black" panose="020B0A04020102020204" pitchFamily="34" charset="0"/>
              </a:rPr>
              <a:t>Shared vision for change</a:t>
            </a:r>
          </a:p>
          <a:p>
            <a:endParaRPr lang="en-US" sz="2000" dirty="0">
              <a:effectLst>
                <a:outerShdw blurRad="38100" dist="38100" dir="2700000" algn="tl">
                  <a:srgbClr val="000000">
                    <a:alpha val="43137"/>
                  </a:srgbClr>
                </a:outerShdw>
              </a:effectLst>
              <a:latin typeface="Arial Black" panose="020B0A04020102020204" pitchFamily="34" charset="0"/>
            </a:endParaRPr>
          </a:p>
        </p:txBody>
      </p:sp>
      <p:sp>
        <p:nvSpPr>
          <p:cNvPr id="12" name="Rectangle 11"/>
          <p:cNvSpPr/>
          <p:nvPr/>
        </p:nvSpPr>
        <p:spPr>
          <a:xfrm>
            <a:off x="5426075" y="2126830"/>
            <a:ext cx="6096000" cy="1323439"/>
          </a:xfrm>
          <a:prstGeom prst="rect">
            <a:avLst/>
          </a:prstGeom>
        </p:spPr>
        <p:txBody>
          <a:bodyPr>
            <a:spAutoFit/>
          </a:bodyPr>
          <a:lstStyle/>
          <a:p>
            <a:pPr marL="342900" lvl="0" indent="-342900">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latin typeface="Arial Black" panose="020B0A04020102020204" pitchFamily="34" charset="0"/>
              </a:rPr>
              <a:t>Collecting data and measuring results</a:t>
            </a:r>
            <a:endParaRPr lang="en-US" sz="2000" dirty="0">
              <a:solidFill>
                <a:prstClr val="white"/>
              </a:solidFill>
              <a:effectLst>
                <a:outerShdw blurRad="38100" dist="38100" dir="2700000" algn="tl">
                  <a:srgbClr val="000000">
                    <a:alpha val="43137"/>
                  </a:srgbClr>
                </a:outerShdw>
              </a:effectLst>
              <a:latin typeface="Arial Black" panose="020B0A04020102020204" pitchFamily="34" charset="0"/>
            </a:endParaRPr>
          </a:p>
          <a:p>
            <a:pPr marL="342900" lvl="0" indent="-342900">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latin typeface="Arial Black" panose="020B0A04020102020204" pitchFamily="34" charset="0"/>
              </a:rPr>
              <a:t>Focus on performance management</a:t>
            </a:r>
          </a:p>
          <a:p>
            <a:pPr marL="342900" lvl="0" indent="-342900">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latin typeface="Arial Black" panose="020B0A04020102020204" pitchFamily="34" charset="0"/>
              </a:rPr>
              <a:t>Shared accountability</a:t>
            </a:r>
            <a:endParaRPr lang="en-US" sz="2000" dirty="0">
              <a:solidFill>
                <a:prstClr val="white"/>
              </a:solidFill>
              <a:effectLst>
                <a:outerShdw blurRad="38100" dist="38100" dir="2700000" algn="tl">
                  <a:srgbClr val="000000">
                    <a:alpha val="43137"/>
                  </a:srgbClr>
                </a:outerShdw>
              </a:effectLst>
              <a:latin typeface="Arial Black" panose="020B0A04020102020204" pitchFamily="34" charset="0"/>
            </a:endParaRPr>
          </a:p>
          <a:p>
            <a:pPr lvl="0"/>
            <a:endParaRPr lang="en-US" sz="2000" dirty="0">
              <a:solidFill>
                <a:prstClr val="white"/>
              </a:solidFill>
              <a:latin typeface="Arial Black" panose="020B0A04020102020204" pitchFamily="34" charset="0"/>
            </a:endParaRPr>
          </a:p>
        </p:txBody>
      </p:sp>
      <p:cxnSp>
        <p:nvCxnSpPr>
          <p:cNvPr id="14" name="Straight Connector 13"/>
          <p:cNvCxnSpPr/>
          <p:nvPr/>
        </p:nvCxnSpPr>
        <p:spPr>
          <a:xfrm flipH="1">
            <a:off x="2" y="2054740"/>
            <a:ext cx="12191998" cy="140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52829" y="3229219"/>
            <a:ext cx="12098215" cy="155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2199" y="4368074"/>
            <a:ext cx="12098215" cy="155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2127" y="5508748"/>
            <a:ext cx="12098215" cy="155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5418054" y="3423977"/>
            <a:ext cx="6284505" cy="1015663"/>
          </a:xfrm>
          <a:prstGeom prst="rect">
            <a:avLst/>
          </a:prstGeom>
        </p:spPr>
        <p:txBody>
          <a:bodyPr wrap="square">
            <a:spAutoFit/>
          </a:bodyPr>
          <a:lstStyle/>
          <a:p>
            <a:pPr marL="342900" lvl="0" indent="-342900">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latin typeface="Arial Black" panose="020B0A04020102020204" pitchFamily="34" charset="0"/>
              </a:rPr>
              <a:t>Differentiated approaches</a:t>
            </a:r>
            <a:endParaRPr lang="en-US" sz="2000" dirty="0">
              <a:solidFill>
                <a:prstClr val="white"/>
              </a:solidFill>
              <a:effectLst>
                <a:outerShdw blurRad="38100" dist="38100" dir="2700000" algn="tl">
                  <a:srgbClr val="000000">
                    <a:alpha val="43137"/>
                  </a:srgbClr>
                </a:outerShdw>
              </a:effectLst>
              <a:latin typeface="Arial Black" panose="020B0A04020102020204" pitchFamily="34" charset="0"/>
            </a:endParaRPr>
          </a:p>
          <a:p>
            <a:pPr marL="342900" lvl="0" indent="-342900">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latin typeface="Arial Black" panose="020B0A04020102020204" pitchFamily="34" charset="0"/>
              </a:rPr>
              <a:t>Coordination through joint plan of action</a:t>
            </a:r>
            <a:endParaRPr lang="en-US" sz="2000" dirty="0">
              <a:solidFill>
                <a:prstClr val="white"/>
              </a:solidFill>
              <a:effectLst>
                <a:outerShdw blurRad="38100" dist="38100" dir="2700000" algn="tl">
                  <a:srgbClr val="000000">
                    <a:alpha val="43137"/>
                  </a:srgbClr>
                </a:outerShdw>
              </a:effectLst>
              <a:latin typeface="Arial Black" panose="020B0A04020102020204" pitchFamily="34" charset="0"/>
            </a:endParaRPr>
          </a:p>
          <a:p>
            <a:pPr marL="342900" lvl="0" indent="-342900">
              <a:buFont typeface="Arial" panose="020B0604020202020204" pitchFamily="34" charset="0"/>
              <a:buChar char="•"/>
            </a:pPr>
            <a:endParaRPr lang="en-US" sz="2000" dirty="0">
              <a:solidFill>
                <a:prstClr val="white"/>
              </a:solidFill>
              <a:effectLst>
                <a:outerShdw blurRad="38100" dist="38100" dir="2700000" algn="tl">
                  <a:srgbClr val="000000">
                    <a:alpha val="43137"/>
                  </a:srgbClr>
                </a:outerShdw>
              </a:effectLst>
              <a:latin typeface="Arial Black" panose="020B0A04020102020204" pitchFamily="34" charset="0"/>
            </a:endParaRPr>
          </a:p>
        </p:txBody>
      </p:sp>
      <p:sp>
        <p:nvSpPr>
          <p:cNvPr id="21" name="Rectangle 20"/>
          <p:cNvSpPr/>
          <p:nvPr/>
        </p:nvSpPr>
        <p:spPr>
          <a:xfrm>
            <a:off x="5393485" y="4550657"/>
            <a:ext cx="6096000" cy="1015663"/>
          </a:xfrm>
          <a:prstGeom prst="rect">
            <a:avLst/>
          </a:prstGeom>
        </p:spPr>
        <p:txBody>
          <a:bodyPr>
            <a:spAutoFit/>
          </a:bodyPr>
          <a:lstStyle/>
          <a:p>
            <a:pPr marL="342900" lvl="0" indent="-342900">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latin typeface="Arial Black" panose="020B0A04020102020204" pitchFamily="34" charset="0"/>
              </a:rPr>
              <a:t>Consistent and open communication</a:t>
            </a:r>
          </a:p>
          <a:p>
            <a:pPr marL="342900" lvl="0" indent="-342900">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latin typeface="Arial Black" panose="020B0A04020102020204" pitchFamily="34" charset="0"/>
              </a:rPr>
              <a:t>Focus on building trust</a:t>
            </a:r>
          </a:p>
          <a:p>
            <a:pPr marL="342900" lvl="0" indent="-342900">
              <a:buFont typeface="Arial" panose="020B0604020202020204" pitchFamily="34" charset="0"/>
              <a:buChar char="•"/>
            </a:pPr>
            <a:endParaRPr lang="en-US" sz="2000" dirty="0">
              <a:solidFill>
                <a:prstClr val="white"/>
              </a:solidFill>
              <a:effectLst>
                <a:outerShdw blurRad="38100" dist="38100" dir="2700000" algn="tl">
                  <a:srgbClr val="000000">
                    <a:alpha val="43137"/>
                  </a:srgbClr>
                </a:outerShdw>
              </a:effectLst>
              <a:latin typeface="Arial Black" panose="020B0A04020102020204" pitchFamily="34" charset="0"/>
            </a:endParaRPr>
          </a:p>
        </p:txBody>
      </p:sp>
      <p:sp>
        <p:nvSpPr>
          <p:cNvPr id="25" name="Rectangle 24"/>
          <p:cNvSpPr/>
          <p:nvPr/>
        </p:nvSpPr>
        <p:spPr>
          <a:xfrm>
            <a:off x="1487905" y="126805"/>
            <a:ext cx="8786949" cy="646331"/>
          </a:xfrm>
          <a:prstGeom prst="rect">
            <a:avLst/>
          </a:prstGeom>
        </p:spPr>
        <p:txBody>
          <a:bodyPr wrap="square">
            <a:spAutoFit/>
          </a:bodyPr>
          <a:lstStyle/>
          <a:p>
            <a:pPr lvl="0" algn="ctr"/>
            <a:r>
              <a:rPr lang="en-US" sz="3600" b="1" dirty="0">
                <a:solidFill>
                  <a:srgbClr val="FFFF00"/>
                </a:solidFill>
                <a:effectLst>
                  <a:outerShdw blurRad="38100" dist="38100" dir="2700000" algn="tl">
                    <a:srgbClr val="000000">
                      <a:alpha val="43137"/>
                    </a:srgbClr>
                  </a:outerShdw>
                </a:effectLst>
                <a:latin typeface="Arial Black" panose="020B0A04020102020204" pitchFamily="34" charset="0"/>
              </a:rPr>
              <a:t>The Collective Impact Framework</a:t>
            </a:r>
            <a:endParaRPr lang="en-US" sz="3600" b="1"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1922256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36180" y="647326"/>
            <a:ext cx="7162800" cy="646331"/>
          </a:xfrm>
          <a:prstGeom prst="rect">
            <a:avLst/>
          </a:prstGeom>
          <a:noFill/>
        </p:spPr>
        <p:txBody>
          <a:bodyPr wrap="square" rtlCol="0">
            <a:spAutoFit/>
          </a:bodyPr>
          <a:lstStyle/>
          <a:p>
            <a:r>
              <a:rPr lang="en-US" sz="3600" b="1" dirty="0" smtClean="0">
                <a:solidFill>
                  <a:srgbClr val="FFFF00"/>
                </a:solidFill>
                <a:latin typeface="Arial Black" panose="020B0A04020102020204" pitchFamily="34" charset="0"/>
              </a:rPr>
              <a:t> </a:t>
            </a:r>
            <a:endParaRPr lang="en-US" sz="3600" b="1" dirty="0">
              <a:solidFill>
                <a:srgbClr val="FFFF00"/>
              </a:solidFill>
              <a:latin typeface="Arial Black" panose="020B0A04020102020204" pitchFamily="34" charset="0"/>
            </a:endParaRPr>
          </a:p>
        </p:txBody>
      </p:sp>
      <p:sp>
        <p:nvSpPr>
          <p:cNvPr id="3" name="Rectangle 2"/>
          <p:cNvSpPr/>
          <p:nvPr/>
        </p:nvSpPr>
        <p:spPr>
          <a:xfrm>
            <a:off x="752475" y="1685925"/>
            <a:ext cx="11082474" cy="1938992"/>
          </a:xfrm>
          <a:prstGeom prst="rect">
            <a:avLst/>
          </a:prstGeom>
        </p:spPr>
        <p:txBody>
          <a:bodyPr wrap="square">
            <a:spAutoFit/>
          </a:bodyPr>
          <a:lstStyle/>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sp>
        <p:nvSpPr>
          <p:cNvPr id="5" name="Rectangle 4"/>
          <p:cNvSpPr/>
          <p:nvPr/>
        </p:nvSpPr>
        <p:spPr>
          <a:xfrm>
            <a:off x="445477" y="1036970"/>
            <a:ext cx="4673600" cy="812800"/>
          </a:xfrm>
          <a:prstGeom prst="rect">
            <a:avLst/>
          </a:prstGeom>
          <a:solidFill>
            <a:schemeClr val="accent6">
              <a:lumMod val="75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effectLst>
                  <a:outerShdw blurRad="38100" dist="38100" dir="2700000" algn="tl">
                    <a:srgbClr val="000000">
                      <a:alpha val="43137"/>
                    </a:srgbClr>
                  </a:outerShdw>
                </a:effectLst>
                <a:latin typeface="Arial Black" panose="020B0A04020102020204" pitchFamily="34" charset="0"/>
              </a:rPr>
              <a:t>Common Agenda</a:t>
            </a:r>
            <a:endParaRPr lang="en-US" sz="2400" dirty="0">
              <a:effectLst>
                <a:outerShdw blurRad="38100" dist="38100" dir="2700000" algn="tl">
                  <a:srgbClr val="000000">
                    <a:alpha val="43137"/>
                  </a:srgbClr>
                </a:outerShdw>
              </a:effectLst>
              <a:latin typeface="Arial Black" panose="020B0A04020102020204" pitchFamily="34" charset="0"/>
            </a:endParaRPr>
          </a:p>
        </p:txBody>
      </p:sp>
      <p:sp>
        <p:nvSpPr>
          <p:cNvPr id="7" name="Rectangle 6"/>
          <p:cNvSpPr/>
          <p:nvPr/>
        </p:nvSpPr>
        <p:spPr>
          <a:xfrm>
            <a:off x="445477" y="2249021"/>
            <a:ext cx="4673600" cy="812800"/>
          </a:xfrm>
          <a:prstGeom prst="rect">
            <a:avLst/>
          </a:prstGeom>
          <a:solidFill>
            <a:schemeClr val="accent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effectLst>
                  <a:outerShdw blurRad="38100" dist="38100" dir="2700000" algn="tl">
                    <a:srgbClr val="000000">
                      <a:alpha val="43137"/>
                    </a:srgbClr>
                  </a:outerShdw>
                </a:effectLst>
                <a:latin typeface="Arial Black" panose="020B0A04020102020204" pitchFamily="34" charset="0"/>
              </a:rPr>
              <a:t>Shared Measurement</a:t>
            </a:r>
            <a:endParaRPr lang="en-US" sz="2400" dirty="0">
              <a:effectLst>
                <a:outerShdw blurRad="38100" dist="38100" dir="2700000" algn="tl">
                  <a:srgbClr val="000000">
                    <a:alpha val="43137"/>
                  </a:srgbClr>
                </a:outerShdw>
              </a:effectLst>
              <a:latin typeface="Arial Black" panose="020B0A04020102020204" pitchFamily="34" charset="0"/>
            </a:endParaRPr>
          </a:p>
        </p:txBody>
      </p:sp>
      <p:sp>
        <p:nvSpPr>
          <p:cNvPr id="8" name="Rectangle 7"/>
          <p:cNvSpPr/>
          <p:nvPr/>
        </p:nvSpPr>
        <p:spPr>
          <a:xfrm>
            <a:off x="445477" y="3410914"/>
            <a:ext cx="4673600" cy="812800"/>
          </a:xfrm>
          <a:prstGeom prst="rect">
            <a:avLst/>
          </a:prstGeom>
          <a:solidFill>
            <a:schemeClr val="accent2">
              <a:lumMod val="75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effectLst>
                  <a:outerShdw blurRad="38100" dist="38100" dir="2700000" algn="tl">
                    <a:srgbClr val="000000">
                      <a:alpha val="43137"/>
                    </a:srgbClr>
                  </a:outerShdw>
                </a:effectLst>
                <a:latin typeface="Arial Black" panose="020B0A04020102020204" pitchFamily="34" charset="0"/>
              </a:rPr>
              <a:t>Mutually Reinforcing Activities</a:t>
            </a:r>
            <a:endParaRPr lang="en-US" sz="2400" dirty="0">
              <a:effectLst>
                <a:outerShdw blurRad="38100" dist="38100" dir="2700000" algn="tl">
                  <a:srgbClr val="000000">
                    <a:alpha val="43137"/>
                  </a:srgbClr>
                </a:outerShdw>
              </a:effectLst>
              <a:latin typeface="Arial Black" panose="020B0A04020102020204" pitchFamily="34" charset="0"/>
            </a:endParaRPr>
          </a:p>
        </p:txBody>
      </p:sp>
      <p:sp>
        <p:nvSpPr>
          <p:cNvPr id="9" name="Rectangle 8"/>
          <p:cNvSpPr/>
          <p:nvPr/>
        </p:nvSpPr>
        <p:spPr>
          <a:xfrm>
            <a:off x="445477" y="4530193"/>
            <a:ext cx="4673600" cy="812800"/>
          </a:xfrm>
          <a:prstGeom prst="rect">
            <a:avLst/>
          </a:prstGeom>
          <a:solidFill>
            <a:schemeClr val="tx1">
              <a:lumMod val="50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effectLst>
                  <a:outerShdw blurRad="38100" dist="38100" dir="2700000" algn="tl">
                    <a:srgbClr val="000000">
                      <a:alpha val="43137"/>
                    </a:srgbClr>
                  </a:outerShdw>
                </a:effectLst>
                <a:latin typeface="Arial Black" panose="020B0A04020102020204" pitchFamily="34" charset="0"/>
              </a:rPr>
              <a:t>Continuous Communication </a:t>
            </a:r>
            <a:endParaRPr lang="en-US" sz="2400" dirty="0">
              <a:effectLst>
                <a:outerShdw blurRad="38100" dist="38100" dir="2700000" algn="tl">
                  <a:srgbClr val="000000">
                    <a:alpha val="43137"/>
                  </a:srgbClr>
                </a:outerShdw>
              </a:effectLst>
              <a:latin typeface="Arial Black" panose="020B0A04020102020204" pitchFamily="34" charset="0"/>
            </a:endParaRPr>
          </a:p>
        </p:txBody>
      </p:sp>
      <p:sp>
        <p:nvSpPr>
          <p:cNvPr id="10" name="Rectangle 9"/>
          <p:cNvSpPr/>
          <p:nvPr/>
        </p:nvSpPr>
        <p:spPr>
          <a:xfrm>
            <a:off x="445477" y="5705619"/>
            <a:ext cx="4673600" cy="812800"/>
          </a:xfrm>
          <a:prstGeom prst="rect">
            <a:avLst/>
          </a:prstGeom>
          <a:solidFill>
            <a:schemeClr val="accent3">
              <a:lumMod val="75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effectLst>
                  <a:outerShdw blurRad="38100" dist="38100" dir="2700000" algn="tl">
                    <a:srgbClr val="000000">
                      <a:alpha val="43137"/>
                    </a:srgbClr>
                  </a:outerShdw>
                </a:effectLst>
                <a:latin typeface="Arial Black" panose="020B0A04020102020204" pitchFamily="34" charset="0"/>
              </a:rPr>
              <a:t>Backbone Support</a:t>
            </a:r>
            <a:endParaRPr lang="en-US" sz="2400" dirty="0">
              <a:effectLst>
                <a:outerShdw blurRad="38100" dist="38100" dir="2700000" algn="tl">
                  <a:srgbClr val="000000">
                    <a:alpha val="43137"/>
                  </a:srgbClr>
                </a:outerShdw>
              </a:effectLst>
              <a:latin typeface="Arial Black" panose="020B0A04020102020204" pitchFamily="34" charset="0"/>
            </a:endParaRPr>
          </a:p>
        </p:txBody>
      </p:sp>
      <p:sp>
        <p:nvSpPr>
          <p:cNvPr id="11" name="TextBox 10"/>
          <p:cNvSpPr txBox="1"/>
          <p:nvPr/>
        </p:nvSpPr>
        <p:spPr>
          <a:xfrm>
            <a:off x="5388278" y="1055777"/>
            <a:ext cx="6557108"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effectLst>
                  <a:outerShdw blurRad="38100" dist="38100" dir="2700000" algn="tl">
                    <a:srgbClr val="000000">
                      <a:alpha val="43137"/>
                    </a:srgbClr>
                  </a:outerShdw>
                </a:effectLst>
                <a:latin typeface="Arial Black" panose="020B0A04020102020204" pitchFamily="34" charset="0"/>
              </a:rPr>
              <a:t>Common understanding of the problem</a:t>
            </a:r>
          </a:p>
          <a:p>
            <a:pPr marL="342900" indent="-342900">
              <a:buFont typeface="Arial" panose="020B0604020202020204" pitchFamily="34" charset="0"/>
              <a:buChar char="•"/>
            </a:pPr>
            <a:r>
              <a:rPr lang="en-US" sz="2000" dirty="0" smtClean="0">
                <a:effectLst>
                  <a:outerShdw blurRad="38100" dist="38100" dir="2700000" algn="tl">
                    <a:srgbClr val="000000">
                      <a:alpha val="43137"/>
                    </a:srgbClr>
                  </a:outerShdw>
                </a:effectLst>
                <a:latin typeface="Arial Black" panose="020B0A04020102020204" pitchFamily="34" charset="0"/>
              </a:rPr>
              <a:t>Shared vision for change</a:t>
            </a:r>
          </a:p>
          <a:p>
            <a:endParaRPr lang="en-US" sz="2000" dirty="0">
              <a:effectLst>
                <a:outerShdw blurRad="38100" dist="38100" dir="2700000" algn="tl">
                  <a:srgbClr val="000000">
                    <a:alpha val="43137"/>
                  </a:srgbClr>
                </a:outerShdw>
              </a:effectLst>
              <a:latin typeface="Arial Black" panose="020B0A04020102020204" pitchFamily="34" charset="0"/>
            </a:endParaRPr>
          </a:p>
        </p:txBody>
      </p:sp>
      <p:sp>
        <p:nvSpPr>
          <p:cNvPr id="12" name="Rectangle 11"/>
          <p:cNvSpPr/>
          <p:nvPr/>
        </p:nvSpPr>
        <p:spPr>
          <a:xfrm>
            <a:off x="5426075" y="2126830"/>
            <a:ext cx="6096000" cy="1323439"/>
          </a:xfrm>
          <a:prstGeom prst="rect">
            <a:avLst/>
          </a:prstGeom>
        </p:spPr>
        <p:txBody>
          <a:bodyPr>
            <a:spAutoFit/>
          </a:bodyPr>
          <a:lstStyle/>
          <a:p>
            <a:pPr marL="342900" lvl="0" indent="-342900">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latin typeface="Arial Black" panose="020B0A04020102020204" pitchFamily="34" charset="0"/>
              </a:rPr>
              <a:t>Collecting data and measuring results</a:t>
            </a:r>
            <a:endParaRPr lang="en-US" sz="2000" dirty="0">
              <a:solidFill>
                <a:prstClr val="white"/>
              </a:solidFill>
              <a:effectLst>
                <a:outerShdw blurRad="38100" dist="38100" dir="2700000" algn="tl">
                  <a:srgbClr val="000000">
                    <a:alpha val="43137"/>
                  </a:srgbClr>
                </a:outerShdw>
              </a:effectLst>
              <a:latin typeface="Arial Black" panose="020B0A04020102020204" pitchFamily="34" charset="0"/>
            </a:endParaRPr>
          </a:p>
          <a:p>
            <a:pPr marL="342900" lvl="0" indent="-342900">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latin typeface="Arial Black" panose="020B0A04020102020204" pitchFamily="34" charset="0"/>
              </a:rPr>
              <a:t>Focus on performance management</a:t>
            </a:r>
          </a:p>
          <a:p>
            <a:pPr marL="342900" lvl="0" indent="-342900">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latin typeface="Arial Black" panose="020B0A04020102020204" pitchFamily="34" charset="0"/>
              </a:rPr>
              <a:t>Shared accountability</a:t>
            </a:r>
            <a:endParaRPr lang="en-US" sz="2000" dirty="0">
              <a:solidFill>
                <a:prstClr val="white"/>
              </a:solidFill>
              <a:effectLst>
                <a:outerShdw blurRad="38100" dist="38100" dir="2700000" algn="tl">
                  <a:srgbClr val="000000">
                    <a:alpha val="43137"/>
                  </a:srgbClr>
                </a:outerShdw>
              </a:effectLst>
              <a:latin typeface="Arial Black" panose="020B0A04020102020204" pitchFamily="34" charset="0"/>
            </a:endParaRPr>
          </a:p>
          <a:p>
            <a:pPr lvl="0"/>
            <a:endParaRPr lang="en-US" sz="2000" dirty="0">
              <a:solidFill>
                <a:prstClr val="white"/>
              </a:solidFill>
              <a:latin typeface="Arial Black" panose="020B0A04020102020204" pitchFamily="34" charset="0"/>
            </a:endParaRPr>
          </a:p>
        </p:txBody>
      </p:sp>
      <p:cxnSp>
        <p:nvCxnSpPr>
          <p:cNvPr id="14" name="Straight Connector 13"/>
          <p:cNvCxnSpPr/>
          <p:nvPr/>
        </p:nvCxnSpPr>
        <p:spPr>
          <a:xfrm flipH="1">
            <a:off x="2" y="2054740"/>
            <a:ext cx="12191998" cy="140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52829" y="3229219"/>
            <a:ext cx="12098215" cy="155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2199" y="4368074"/>
            <a:ext cx="12098215" cy="155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2127" y="5508748"/>
            <a:ext cx="12098215" cy="155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5418054" y="3423977"/>
            <a:ext cx="6284505" cy="1015663"/>
          </a:xfrm>
          <a:prstGeom prst="rect">
            <a:avLst/>
          </a:prstGeom>
        </p:spPr>
        <p:txBody>
          <a:bodyPr wrap="square">
            <a:spAutoFit/>
          </a:bodyPr>
          <a:lstStyle/>
          <a:p>
            <a:pPr marL="342900" lvl="0" indent="-342900">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latin typeface="Arial Black" panose="020B0A04020102020204" pitchFamily="34" charset="0"/>
              </a:rPr>
              <a:t>Differentiated approaches</a:t>
            </a:r>
            <a:endParaRPr lang="en-US" sz="2000" dirty="0">
              <a:solidFill>
                <a:prstClr val="white"/>
              </a:solidFill>
              <a:effectLst>
                <a:outerShdw blurRad="38100" dist="38100" dir="2700000" algn="tl">
                  <a:srgbClr val="000000">
                    <a:alpha val="43137"/>
                  </a:srgbClr>
                </a:outerShdw>
              </a:effectLst>
              <a:latin typeface="Arial Black" panose="020B0A04020102020204" pitchFamily="34" charset="0"/>
            </a:endParaRPr>
          </a:p>
          <a:p>
            <a:pPr marL="342900" lvl="0" indent="-342900">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latin typeface="Arial Black" panose="020B0A04020102020204" pitchFamily="34" charset="0"/>
              </a:rPr>
              <a:t>Coordination through joint plan of action</a:t>
            </a:r>
            <a:endParaRPr lang="en-US" sz="2000" dirty="0">
              <a:solidFill>
                <a:prstClr val="white"/>
              </a:solidFill>
              <a:effectLst>
                <a:outerShdw blurRad="38100" dist="38100" dir="2700000" algn="tl">
                  <a:srgbClr val="000000">
                    <a:alpha val="43137"/>
                  </a:srgbClr>
                </a:outerShdw>
              </a:effectLst>
              <a:latin typeface="Arial Black" panose="020B0A04020102020204" pitchFamily="34" charset="0"/>
            </a:endParaRPr>
          </a:p>
          <a:p>
            <a:pPr marL="342900" lvl="0" indent="-342900">
              <a:buFont typeface="Arial" panose="020B0604020202020204" pitchFamily="34" charset="0"/>
              <a:buChar char="•"/>
            </a:pPr>
            <a:endParaRPr lang="en-US" sz="2000" dirty="0">
              <a:solidFill>
                <a:prstClr val="white"/>
              </a:solidFill>
              <a:effectLst>
                <a:outerShdw blurRad="38100" dist="38100" dir="2700000" algn="tl">
                  <a:srgbClr val="000000">
                    <a:alpha val="43137"/>
                  </a:srgbClr>
                </a:outerShdw>
              </a:effectLst>
              <a:latin typeface="Arial Black" panose="020B0A04020102020204" pitchFamily="34" charset="0"/>
            </a:endParaRPr>
          </a:p>
        </p:txBody>
      </p:sp>
      <p:sp>
        <p:nvSpPr>
          <p:cNvPr id="21" name="Rectangle 20"/>
          <p:cNvSpPr/>
          <p:nvPr/>
        </p:nvSpPr>
        <p:spPr>
          <a:xfrm>
            <a:off x="5393485" y="4550657"/>
            <a:ext cx="6096000" cy="1015663"/>
          </a:xfrm>
          <a:prstGeom prst="rect">
            <a:avLst/>
          </a:prstGeom>
        </p:spPr>
        <p:txBody>
          <a:bodyPr>
            <a:spAutoFit/>
          </a:bodyPr>
          <a:lstStyle/>
          <a:p>
            <a:pPr marL="342900" lvl="0" indent="-342900">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latin typeface="Arial Black" panose="020B0A04020102020204" pitchFamily="34" charset="0"/>
              </a:rPr>
              <a:t>Consistent and open communication</a:t>
            </a:r>
          </a:p>
          <a:p>
            <a:pPr marL="342900" lvl="0" indent="-342900">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latin typeface="Arial Black" panose="020B0A04020102020204" pitchFamily="34" charset="0"/>
              </a:rPr>
              <a:t>Focus on building trust</a:t>
            </a:r>
          </a:p>
          <a:p>
            <a:pPr marL="342900" lvl="0" indent="-342900">
              <a:buFont typeface="Arial" panose="020B0604020202020204" pitchFamily="34" charset="0"/>
              <a:buChar char="•"/>
            </a:pPr>
            <a:endParaRPr lang="en-US" sz="2000" dirty="0">
              <a:solidFill>
                <a:prstClr val="white"/>
              </a:solidFill>
              <a:effectLst>
                <a:outerShdw blurRad="38100" dist="38100" dir="2700000" algn="tl">
                  <a:srgbClr val="000000">
                    <a:alpha val="43137"/>
                  </a:srgbClr>
                </a:outerShdw>
              </a:effectLst>
              <a:latin typeface="Arial Black" panose="020B0A04020102020204" pitchFamily="34" charset="0"/>
            </a:endParaRPr>
          </a:p>
        </p:txBody>
      </p:sp>
      <p:sp>
        <p:nvSpPr>
          <p:cNvPr id="22" name="Rectangle 21"/>
          <p:cNvSpPr/>
          <p:nvPr/>
        </p:nvSpPr>
        <p:spPr>
          <a:xfrm>
            <a:off x="5426075" y="5651049"/>
            <a:ext cx="6096000" cy="1015663"/>
          </a:xfrm>
          <a:prstGeom prst="rect">
            <a:avLst/>
          </a:prstGeom>
        </p:spPr>
        <p:txBody>
          <a:bodyPr>
            <a:spAutoFit/>
          </a:bodyPr>
          <a:lstStyle/>
          <a:p>
            <a:pPr marL="342900" lvl="0" indent="-342900">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latin typeface="Arial Black" panose="020B0A04020102020204" pitchFamily="34" charset="0"/>
              </a:rPr>
              <a:t>Separate organization(s) with staff</a:t>
            </a:r>
          </a:p>
          <a:p>
            <a:pPr marL="342900" lvl="0" indent="-342900">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latin typeface="Arial Black" panose="020B0A04020102020204" pitchFamily="34" charset="0"/>
              </a:rPr>
              <a:t>Resources and skills to convene and coordinate participating organizations</a:t>
            </a:r>
            <a:endParaRPr lang="en-US" sz="2000" dirty="0">
              <a:solidFill>
                <a:prstClr val="white"/>
              </a:solidFill>
              <a:effectLst>
                <a:outerShdw blurRad="38100" dist="38100" dir="2700000" algn="tl">
                  <a:srgbClr val="000000">
                    <a:alpha val="43137"/>
                  </a:srgbClr>
                </a:outerShdw>
              </a:effectLst>
              <a:latin typeface="Arial Black" panose="020B0A04020102020204" pitchFamily="34" charset="0"/>
            </a:endParaRPr>
          </a:p>
        </p:txBody>
      </p:sp>
      <p:sp>
        <p:nvSpPr>
          <p:cNvPr id="25" name="Rectangle 24"/>
          <p:cNvSpPr/>
          <p:nvPr/>
        </p:nvSpPr>
        <p:spPr>
          <a:xfrm>
            <a:off x="1487905" y="126805"/>
            <a:ext cx="8786949" cy="646331"/>
          </a:xfrm>
          <a:prstGeom prst="rect">
            <a:avLst/>
          </a:prstGeom>
        </p:spPr>
        <p:txBody>
          <a:bodyPr wrap="square">
            <a:spAutoFit/>
          </a:bodyPr>
          <a:lstStyle/>
          <a:p>
            <a:pPr lvl="0" algn="ctr"/>
            <a:r>
              <a:rPr lang="en-US" sz="3600" b="1" dirty="0">
                <a:solidFill>
                  <a:srgbClr val="FFFF00"/>
                </a:solidFill>
                <a:effectLst>
                  <a:outerShdw blurRad="38100" dist="38100" dir="2700000" algn="tl">
                    <a:srgbClr val="000000">
                      <a:alpha val="43137"/>
                    </a:srgbClr>
                  </a:outerShdw>
                </a:effectLst>
                <a:latin typeface="Arial Black" panose="020B0A04020102020204" pitchFamily="34" charset="0"/>
              </a:rPr>
              <a:t>The Collective Impact Framework</a:t>
            </a:r>
            <a:endParaRPr lang="en-US" sz="3600" b="1"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1063421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81350" y="529026"/>
            <a:ext cx="7162800" cy="646331"/>
          </a:xfrm>
          <a:prstGeom prst="rect">
            <a:avLst/>
          </a:prstGeom>
          <a:noFill/>
        </p:spPr>
        <p:txBody>
          <a:bodyPr wrap="square" rtlCol="0">
            <a:spAutoFit/>
          </a:bodyPr>
          <a:lstStyle/>
          <a:p>
            <a:r>
              <a:rPr lang="en-US" sz="3600" b="1" dirty="0" smtClean="0">
                <a:solidFill>
                  <a:srgbClr val="FFFF00"/>
                </a:solidFill>
                <a:latin typeface="Arial Black" panose="020B0A04020102020204" pitchFamily="34" charset="0"/>
              </a:rPr>
              <a:t> </a:t>
            </a:r>
            <a:endParaRPr lang="en-US" sz="3600" b="1" dirty="0">
              <a:solidFill>
                <a:srgbClr val="FFFF00"/>
              </a:solidFill>
              <a:latin typeface="Arial Black" panose="020B0A04020102020204" pitchFamily="34" charset="0"/>
            </a:endParaRPr>
          </a:p>
        </p:txBody>
      </p:sp>
      <p:sp>
        <p:nvSpPr>
          <p:cNvPr id="3" name="Rectangle 2"/>
          <p:cNvSpPr/>
          <p:nvPr/>
        </p:nvSpPr>
        <p:spPr>
          <a:xfrm>
            <a:off x="0" y="956556"/>
            <a:ext cx="11944350" cy="1938992"/>
          </a:xfrm>
          <a:prstGeom prst="rect">
            <a:avLst/>
          </a:prstGeom>
        </p:spPr>
        <p:txBody>
          <a:bodyPr wrap="square">
            <a:spAutoFit/>
          </a:bodyPr>
          <a:lstStyle/>
          <a:p>
            <a:pPr lvl="1"/>
            <a:endParaRPr lang="en-US" sz="2400" b="1" dirty="0" smtClean="0">
              <a:solidFill>
                <a:srgbClr val="FFFFFF"/>
              </a:solidFill>
              <a:latin typeface="Arial"/>
            </a:endParaRPr>
          </a:p>
          <a:p>
            <a:pPr lvl="1"/>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sp>
        <p:nvSpPr>
          <p:cNvPr id="6" name="Rectangle 5"/>
          <p:cNvSpPr/>
          <p:nvPr/>
        </p:nvSpPr>
        <p:spPr>
          <a:xfrm>
            <a:off x="1747587" y="205860"/>
            <a:ext cx="8855242" cy="646331"/>
          </a:xfrm>
          <a:prstGeom prst="rect">
            <a:avLst/>
          </a:prstGeom>
        </p:spPr>
        <p:txBody>
          <a:bodyPr wrap="square">
            <a:spAutoFit/>
          </a:bodyPr>
          <a:lstStyle/>
          <a:p>
            <a:pPr lvl="0" algn="ctr"/>
            <a:r>
              <a:rPr lang="en-US" sz="3600" b="1" dirty="0" smtClean="0">
                <a:solidFill>
                  <a:srgbClr val="FFFF00"/>
                </a:solidFill>
                <a:latin typeface="Arial Black" panose="020B0A04020102020204" pitchFamily="34" charset="0"/>
              </a:rPr>
              <a:t>Adaptive Management</a:t>
            </a:r>
            <a:endParaRPr lang="en-US" sz="3600" b="1"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2643541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53918" y="529026"/>
            <a:ext cx="7162800" cy="646331"/>
          </a:xfrm>
          <a:prstGeom prst="rect">
            <a:avLst/>
          </a:prstGeom>
          <a:noFill/>
        </p:spPr>
        <p:txBody>
          <a:bodyPr wrap="square" rtlCol="0">
            <a:spAutoFit/>
          </a:bodyPr>
          <a:lstStyle/>
          <a:p>
            <a:r>
              <a:rPr lang="en-US" sz="3600" b="1" dirty="0" smtClean="0">
                <a:solidFill>
                  <a:srgbClr val="FFFF00"/>
                </a:solidFill>
                <a:latin typeface="Arial Black" panose="020B0A04020102020204" pitchFamily="34" charset="0"/>
              </a:rPr>
              <a:t> </a:t>
            </a:r>
            <a:endParaRPr lang="en-US" sz="3600" b="1" dirty="0">
              <a:solidFill>
                <a:srgbClr val="FFFF00"/>
              </a:solidFill>
              <a:latin typeface="Arial Black" panose="020B0A04020102020204" pitchFamily="34" charset="0"/>
            </a:endParaRPr>
          </a:p>
        </p:txBody>
      </p:sp>
      <p:sp>
        <p:nvSpPr>
          <p:cNvPr id="3" name="Rectangle 2"/>
          <p:cNvSpPr/>
          <p:nvPr/>
        </p:nvSpPr>
        <p:spPr>
          <a:xfrm>
            <a:off x="752475" y="1685925"/>
            <a:ext cx="11082474" cy="1938992"/>
          </a:xfrm>
          <a:prstGeom prst="rect">
            <a:avLst/>
          </a:prstGeom>
        </p:spPr>
        <p:txBody>
          <a:bodyPr wrap="square">
            <a:spAutoFit/>
          </a:bodyPr>
          <a:lstStyle/>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pic>
        <p:nvPicPr>
          <p:cNvPr id="7" name="Picture 6"/>
          <p:cNvPicPr>
            <a:picLocks noChangeAspect="1"/>
          </p:cNvPicPr>
          <p:nvPr/>
        </p:nvPicPr>
        <p:blipFill>
          <a:blip r:embed="rId3"/>
          <a:stretch>
            <a:fillRect/>
          </a:stretch>
        </p:blipFill>
        <p:spPr>
          <a:xfrm>
            <a:off x="6503181" y="714186"/>
            <a:ext cx="5468073" cy="5468073"/>
          </a:xfrm>
          <a:prstGeom prst="rect">
            <a:avLst/>
          </a:prstGeom>
          <a:ln w="19050">
            <a:solidFill>
              <a:schemeClr val="tx1"/>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757" y="1095375"/>
            <a:ext cx="6083300" cy="4562475"/>
          </a:xfrm>
          <a:prstGeom prst="rect">
            <a:avLst/>
          </a:prstGeom>
          <a:ln w="19050" cap="sq">
            <a:solidFill>
              <a:schemeClr val="tx1"/>
            </a:solidFill>
            <a:miter lim="800000"/>
          </a:ln>
          <a:effectLst>
            <a:outerShdw blurRad="57150" dist="50800" dir="2700000" algn="tl" rotWithShape="0">
              <a:srgbClr val="000000">
                <a:alpha val="40000"/>
              </a:srgbClr>
            </a:outerShdw>
          </a:effectLst>
        </p:spPr>
      </p:pic>
      <p:sp>
        <p:nvSpPr>
          <p:cNvPr id="13" name="Rectangle 12"/>
          <p:cNvSpPr/>
          <p:nvPr/>
        </p:nvSpPr>
        <p:spPr>
          <a:xfrm>
            <a:off x="256082" y="5427018"/>
            <a:ext cx="2390398" cy="230832"/>
          </a:xfrm>
          <a:prstGeom prst="rect">
            <a:avLst/>
          </a:prstGeom>
        </p:spPr>
        <p:txBody>
          <a:bodyPr wrap="none">
            <a:spAutoFit/>
          </a:bodyPr>
          <a:lstStyle/>
          <a:p>
            <a:pPr lvl="0"/>
            <a:r>
              <a:rPr lang="en-US" sz="900" i="1" dirty="0">
                <a:solidFill>
                  <a:schemeClr val="tx1">
                    <a:lumMod val="85000"/>
                  </a:schemeClr>
                </a:solidFill>
                <a:effectLst>
                  <a:outerShdw blurRad="38100" dist="38100" dir="2700000" algn="tl">
                    <a:srgbClr val="000000">
                      <a:alpha val="43137"/>
                    </a:srgbClr>
                  </a:outerShdw>
                </a:effectLst>
                <a:latin typeface="Arial Black" panose="020B0A04020102020204" pitchFamily="34" charset="0"/>
              </a:rPr>
              <a:t>Photo: Eugene Parks &amp;Open Space</a:t>
            </a:r>
          </a:p>
        </p:txBody>
      </p:sp>
      <p:sp>
        <p:nvSpPr>
          <p:cNvPr id="15" name="Rectangle 14"/>
          <p:cNvSpPr/>
          <p:nvPr/>
        </p:nvSpPr>
        <p:spPr>
          <a:xfrm>
            <a:off x="6503181" y="5951427"/>
            <a:ext cx="1511952" cy="230832"/>
          </a:xfrm>
          <a:prstGeom prst="rect">
            <a:avLst/>
          </a:prstGeom>
        </p:spPr>
        <p:txBody>
          <a:bodyPr wrap="none">
            <a:spAutoFit/>
          </a:bodyPr>
          <a:lstStyle/>
          <a:p>
            <a:pPr lvl="0"/>
            <a:r>
              <a:rPr lang="en-US" sz="900" i="1" dirty="0">
                <a:solidFill>
                  <a:prstClr val="white">
                    <a:lumMod val="85000"/>
                  </a:prstClr>
                </a:solidFill>
                <a:effectLst>
                  <a:outerShdw blurRad="38100" dist="38100" dir="2700000" algn="tl">
                    <a:srgbClr val="000000">
                      <a:alpha val="43137"/>
                    </a:srgbClr>
                  </a:outerShdw>
                </a:effectLst>
                <a:latin typeface="Arial Black" panose="020B0A04020102020204" pitchFamily="34" charset="0"/>
              </a:rPr>
              <a:t>Photo: Fred Lockhart</a:t>
            </a:r>
          </a:p>
        </p:txBody>
      </p:sp>
    </p:spTree>
    <p:extLst>
      <p:ext uri="{BB962C8B-B14F-4D97-AF65-F5344CB8AC3E}">
        <p14:creationId xmlns:p14="http://schemas.microsoft.com/office/powerpoint/2010/main" val="3945849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81350" y="529026"/>
            <a:ext cx="7162800" cy="646331"/>
          </a:xfrm>
          <a:prstGeom prst="rect">
            <a:avLst/>
          </a:prstGeom>
          <a:noFill/>
        </p:spPr>
        <p:txBody>
          <a:bodyPr wrap="square" rtlCol="0">
            <a:spAutoFit/>
          </a:bodyPr>
          <a:lstStyle/>
          <a:p>
            <a:r>
              <a:rPr lang="en-US" sz="3600" b="1" dirty="0" smtClean="0">
                <a:solidFill>
                  <a:srgbClr val="FFFF00"/>
                </a:solidFill>
                <a:latin typeface="Arial Black" panose="020B0A04020102020204" pitchFamily="34" charset="0"/>
              </a:rPr>
              <a:t> </a:t>
            </a:r>
            <a:endParaRPr lang="en-US" sz="3600" b="1" dirty="0">
              <a:solidFill>
                <a:srgbClr val="FFFF00"/>
              </a:solidFill>
              <a:latin typeface="Arial Black" panose="020B0A04020102020204" pitchFamily="34" charset="0"/>
            </a:endParaRPr>
          </a:p>
        </p:txBody>
      </p:sp>
      <p:sp>
        <p:nvSpPr>
          <p:cNvPr id="3" name="Rectangle 2"/>
          <p:cNvSpPr/>
          <p:nvPr/>
        </p:nvSpPr>
        <p:spPr>
          <a:xfrm>
            <a:off x="0" y="956556"/>
            <a:ext cx="11944350" cy="1938992"/>
          </a:xfrm>
          <a:prstGeom prst="rect">
            <a:avLst/>
          </a:prstGeom>
        </p:spPr>
        <p:txBody>
          <a:bodyPr wrap="square">
            <a:spAutoFit/>
          </a:bodyPr>
          <a:lstStyle/>
          <a:p>
            <a:pPr lvl="1"/>
            <a:r>
              <a:rPr lang="en-US" sz="2400" b="1" i="1" dirty="0" smtClean="0">
                <a:solidFill>
                  <a:srgbClr val="FFFFFF"/>
                </a:solidFill>
                <a:latin typeface="Arial Black" panose="020B0A04020102020204" pitchFamily="34" charset="0"/>
              </a:rPr>
              <a:t>“Learning by Doing” or  “Learning to Manage by Managing to Learn”</a:t>
            </a:r>
          </a:p>
          <a:p>
            <a:pPr lvl="1"/>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sp>
        <p:nvSpPr>
          <p:cNvPr id="6" name="Rectangle 5"/>
          <p:cNvSpPr/>
          <p:nvPr/>
        </p:nvSpPr>
        <p:spPr>
          <a:xfrm>
            <a:off x="1747587" y="205860"/>
            <a:ext cx="8855242" cy="646331"/>
          </a:xfrm>
          <a:prstGeom prst="rect">
            <a:avLst/>
          </a:prstGeom>
        </p:spPr>
        <p:txBody>
          <a:bodyPr wrap="square">
            <a:spAutoFit/>
          </a:bodyPr>
          <a:lstStyle/>
          <a:p>
            <a:pPr lvl="0" algn="ctr"/>
            <a:r>
              <a:rPr lang="en-US" sz="3600" b="1" dirty="0" smtClean="0">
                <a:solidFill>
                  <a:srgbClr val="FFFF00"/>
                </a:solidFill>
                <a:latin typeface="Arial Black" panose="020B0A04020102020204" pitchFamily="34" charset="0"/>
              </a:rPr>
              <a:t>Adaptive Management</a:t>
            </a:r>
            <a:endParaRPr lang="en-US" sz="3600" b="1"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2202836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81350" y="529026"/>
            <a:ext cx="7162800" cy="646331"/>
          </a:xfrm>
          <a:prstGeom prst="rect">
            <a:avLst/>
          </a:prstGeom>
          <a:noFill/>
        </p:spPr>
        <p:txBody>
          <a:bodyPr wrap="square" rtlCol="0">
            <a:spAutoFit/>
          </a:bodyPr>
          <a:lstStyle/>
          <a:p>
            <a:r>
              <a:rPr lang="en-US" sz="3600" b="1" dirty="0" smtClean="0">
                <a:solidFill>
                  <a:srgbClr val="FFFF00"/>
                </a:solidFill>
                <a:latin typeface="Arial Black" panose="020B0A04020102020204" pitchFamily="34" charset="0"/>
              </a:rPr>
              <a:t> </a:t>
            </a:r>
            <a:endParaRPr lang="en-US" sz="3600" b="1" dirty="0">
              <a:solidFill>
                <a:srgbClr val="FFFF00"/>
              </a:solidFill>
              <a:latin typeface="Arial Black" panose="020B0A04020102020204" pitchFamily="34" charset="0"/>
            </a:endParaRPr>
          </a:p>
        </p:txBody>
      </p:sp>
      <p:sp>
        <p:nvSpPr>
          <p:cNvPr id="3" name="Rectangle 2"/>
          <p:cNvSpPr/>
          <p:nvPr/>
        </p:nvSpPr>
        <p:spPr>
          <a:xfrm>
            <a:off x="0" y="956556"/>
            <a:ext cx="11944350" cy="3785652"/>
          </a:xfrm>
          <a:prstGeom prst="rect">
            <a:avLst/>
          </a:prstGeom>
        </p:spPr>
        <p:txBody>
          <a:bodyPr wrap="square">
            <a:spAutoFit/>
          </a:bodyPr>
          <a:lstStyle/>
          <a:p>
            <a:pPr lvl="1"/>
            <a:r>
              <a:rPr lang="en-US" sz="2400" b="1" i="1" dirty="0" smtClean="0">
                <a:solidFill>
                  <a:srgbClr val="FFFFFF"/>
                </a:solidFill>
                <a:latin typeface="Arial Black" panose="020B0A04020102020204" pitchFamily="34" charset="0"/>
              </a:rPr>
              <a:t>“Learning by Doing” or  “Learning to Manage by Managing to Learn”</a:t>
            </a:r>
          </a:p>
          <a:p>
            <a:pPr lvl="1"/>
            <a:endParaRPr lang="en-US" sz="2400" b="1" dirty="0">
              <a:solidFill>
                <a:srgbClr val="FFFFFF"/>
              </a:solidFill>
              <a:latin typeface="Arial"/>
            </a:endParaRPr>
          </a:p>
          <a:p>
            <a:pPr lvl="1"/>
            <a:r>
              <a:rPr lang="en-US" sz="2400" b="1" dirty="0" smtClean="0">
                <a:solidFill>
                  <a:srgbClr val="FFFFFF"/>
                </a:solidFill>
                <a:latin typeface="Arial Black" panose="020B0A04020102020204" pitchFamily="34" charset="0"/>
              </a:rPr>
              <a:t>Our challenge is to bring tactical and strategic knowledge systems together to provide both GI managers and scientists with more opportunities to inform one another and stimulate growth/learning. </a:t>
            </a:r>
          </a:p>
          <a:p>
            <a:pPr lvl="1"/>
            <a:endParaRPr lang="en-US" sz="2400" b="1" dirty="0">
              <a:solidFill>
                <a:srgbClr val="FFFFFF"/>
              </a:solidFill>
              <a:latin typeface="Arial Black" panose="020B0A04020102020204" pitchFamily="34" charset="0"/>
            </a:endParaRPr>
          </a:p>
          <a:p>
            <a:pPr lvl="1"/>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sp>
        <p:nvSpPr>
          <p:cNvPr id="6" name="Rectangle 5"/>
          <p:cNvSpPr/>
          <p:nvPr/>
        </p:nvSpPr>
        <p:spPr>
          <a:xfrm>
            <a:off x="1747587" y="205860"/>
            <a:ext cx="8855242" cy="646331"/>
          </a:xfrm>
          <a:prstGeom prst="rect">
            <a:avLst/>
          </a:prstGeom>
        </p:spPr>
        <p:txBody>
          <a:bodyPr wrap="square">
            <a:spAutoFit/>
          </a:bodyPr>
          <a:lstStyle/>
          <a:p>
            <a:pPr lvl="0" algn="ctr"/>
            <a:r>
              <a:rPr lang="en-US" sz="3600" b="1" dirty="0" smtClean="0">
                <a:solidFill>
                  <a:srgbClr val="FFFF00"/>
                </a:solidFill>
                <a:latin typeface="Arial Black" panose="020B0A04020102020204" pitchFamily="34" charset="0"/>
              </a:rPr>
              <a:t>Adaptive Management</a:t>
            </a:r>
            <a:endParaRPr lang="en-US" sz="3600" b="1"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3558156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81350" y="529026"/>
            <a:ext cx="7162800" cy="646331"/>
          </a:xfrm>
          <a:prstGeom prst="rect">
            <a:avLst/>
          </a:prstGeom>
          <a:noFill/>
        </p:spPr>
        <p:txBody>
          <a:bodyPr wrap="square" rtlCol="0">
            <a:spAutoFit/>
          </a:bodyPr>
          <a:lstStyle/>
          <a:p>
            <a:r>
              <a:rPr lang="en-US" sz="3600" b="1" dirty="0" smtClean="0">
                <a:solidFill>
                  <a:srgbClr val="FFFF00"/>
                </a:solidFill>
                <a:latin typeface="Arial Black" panose="020B0A04020102020204" pitchFamily="34" charset="0"/>
              </a:rPr>
              <a:t> </a:t>
            </a:r>
            <a:endParaRPr lang="en-US" sz="3600" b="1" dirty="0">
              <a:solidFill>
                <a:srgbClr val="FFFF00"/>
              </a:solidFill>
              <a:latin typeface="Arial Black" panose="020B0A04020102020204" pitchFamily="34" charset="0"/>
            </a:endParaRPr>
          </a:p>
        </p:txBody>
      </p:sp>
      <p:sp>
        <p:nvSpPr>
          <p:cNvPr id="3" name="Rectangle 2"/>
          <p:cNvSpPr/>
          <p:nvPr/>
        </p:nvSpPr>
        <p:spPr>
          <a:xfrm>
            <a:off x="0" y="956556"/>
            <a:ext cx="11944350" cy="4154984"/>
          </a:xfrm>
          <a:prstGeom prst="rect">
            <a:avLst/>
          </a:prstGeom>
        </p:spPr>
        <p:txBody>
          <a:bodyPr wrap="square">
            <a:spAutoFit/>
          </a:bodyPr>
          <a:lstStyle/>
          <a:p>
            <a:pPr lvl="1"/>
            <a:r>
              <a:rPr lang="en-US" sz="2400" b="1" i="1" dirty="0" smtClean="0">
                <a:solidFill>
                  <a:srgbClr val="FFFFFF"/>
                </a:solidFill>
                <a:latin typeface="Arial Black" panose="020B0A04020102020204" pitchFamily="34" charset="0"/>
              </a:rPr>
              <a:t>“Learning by Doing” or  “Learning to Manage by Managing to Learn”</a:t>
            </a:r>
          </a:p>
          <a:p>
            <a:pPr lvl="1"/>
            <a:endParaRPr lang="en-US" sz="2400" b="1" dirty="0">
              <a:solidFill>
                <a:srgbClr val="FFFFFF"/>
              </a:solidFill>
              <a:latin typeface="Arial"/>
            </a:endParaRPr>
          </a:p>
          <a:p>
            <a:pPr lvl="1"/>
            <a:r>
              <a:rPr lang="en-US" sz="2400" b="1" dirty="0" smtClean="0">
                <a:solidFill>
                  <a:srgbClr val="FFFFFF"/>
                </a:solidFill>
                <a:latin typeface="Arial Black" panose="020B0A04020102020204" pitchFamily="34" charset="0"/>
              </a:rPr>
              <a:t>Our challenge is to bring tactical and strategic knowledge systems together to provide both GI managers and scientists with more opportunities to inform one another and stimulate growth/learning. </a:t>
            </a:r>
          </a:p>
          <a:p>
            <a:pPr lvl="1"/>
            <a:endParaRPr lang="en-US" sz="2400" b="1" dirty="0">
              <a:solidFill>
                <a:srgbClr val="FFFFFF"/>
              </a:solidFill>
              <a:latin typeface="Arial Black" panose="020B0A04020102020204" pitchFamily="34" charset="0"/>
            </a:endParaRPr>
          </a:p>
          <a:p>
            <a:pPr marL="800100" lvl="1" indent="-342900">
              <a:buFont typeface="Arial" panose="020B0604020202020204" pitchFamily="34" charset="0"/>
              <a:buChar char="•"/>
            </a:pPr>
            <a:r>
              <a:rPr lang="en-US" sz="2400" b="1" dirty="0" smtClean="0">
                <a:solidFill>
                  <a:srgbClr val="FFFFFF"/>
                </a:solidFill>
                <a:latin typeface="Arial Black" panose="020B0A04020102020204" pitchFamily="34" charset="0"/>
              </a:rPr>
              <a:t>Integrate local and scientific knowledge into BMP guidelines</a:t>
            </a:r>
          </a:p>
          <a:p>
            <a:pPr lvl="1"/>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sp>
        <p:nvSpPr>
          <p:cNvPr id="6" name="Rectangle 5"/>
          <p:cNvSpPr/>
          <p:nvPr/>
        </p:nvSpPr>
        <p:spPr>
          <a:xfrm>
            <a:off x="1747587" y="205860"/>
            <a:ext cx="8855242" cy="646331"/>
          </a:xfrm>
          <a:prstGeom prst="rect">
            <a:avLst/>
          </a:prstGeom>
        </p:spPr>
        <p:txBody>
          <a:bodyPr wrap="square">
            <a:spAutoFit/>
          </a:bodyPr>
          <a:lstStyle/>
          <a:p>
            <a:pPr lvl="0" algn="ctr"/>
            <a:r>
              <a:rPr lang="en-US" sz="3600" b="1" dirty="0" smtClean="0">
                <a:solidFill>
                  <a:srgbClr val="FFFF00"/>
                </a:solidFill>
                <a:latin typeface="Arial Black" panose="020B0A04020102020204" pitchFamily="34" charset="0"/>
              </a:rPr>
              <a:t>Adaptive Management</a:t>
            </a:r>
            <a:endParaRPr lang="en-US" sz="3600" b="1"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808692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81350" y="529026"/>
            <a:ext cx="7162800" cy="646331"/>
          </a:xfrm>
          <a:prstGeom prst="rect">
            <a:avLst/>
          </a:prstGeom>
          <a:noFill/>
        </p:spPr>
        <p:txBody>
          <a:bodyPr wrap="square" rtlCol="0">
            <a:spAutoFit/>
          </a:bodyPr>
          <a:lstStyle/>
          <a:p>
            <a:r>
              <a:rPr lang="en-US" sz="3600" b="1" dirty="0" smtClean="0">
                <a:solidFill>
                  <a:srgbClr val="FFFF00"/>
                </a:solidFill>
                <a:latin typeface="Arial Black" panose="020B0A04020102020204" pitchFamily="34" charset="0"/>
              </a:rPr>
              <a:t> </a:t>
            </a:r>
            <a:endParaRPr lang="en-US" sz="3600" b="1" dirty="0">
              <a:solidFill>
                <a:srgbClr val="FFFF00"/>
              </a:solidFill>
              <a:latin typeface="Arial Black" panose="020B0A04020102020204" pitchFamily="34" charset="0"/>
            </a:endParaRPr>
          </a:p>
        </p:txBody>
      </p:sp>
      <p:sp>
        <p:nvSpPr>
          <p:cNvPr id="3" name="Rectangle 2"/>
          <p:cNvSpPr/>
          <p:nvPr/>
        </p:nvSpPr>
        <p:spPr>
          <a:xfrm>
            <a:off x="0" y="956556"/>
            <a:ext cx="11944350" cy="5262979"/>
          </a:xfrm>
          <a:prstGeom prst="rect">
            <a:avLst/>
          </a:prstGeom>
        </p:spPr>
        <p:txBody>
          <a:bodyPr wrap="square">
            <a:spAutoFit/>
          </a:bodyPr>
          <a:lstStyle/>
          <a:p>
            <a:pPr lvl="1"/>
            <a:r>
              <a:rPr lang="en-US" sz="2400" b="1" i="1" dirty="0" smtClean="0">
                <a:solidFill>
                  <a:srgbClr val="FFFFFF"/>
                </a:solidFill>
                <a:latin typeface="Arial Black" panose="020B0A04020102020204" pitchFamily="34" charset="0"/>
              </a:rPr>
              <a:t>“Learning by Doing” or  “Learning to Manage by Managing to Learn”</a:t>
            </a:r>
          </a:p>
          <a:p>
            <a:pPr lvl="1"/>
            <a:endParaRPr lang="en-US" sz="2400" b="1" dirty="0">
              <a:solidFill>
                <a:srgbClr val="FFFFFF"/>
              </a:solidFill>
              <a:latin typeface="Arial"/>
            </a:endParaRPr>
          </a:p>
          <a:p>
            <a:pPr lvl="1"/>
            <a:r>
              <a:rPr lang="en-US" sz="2400" b="1" dirty="0" smtClean="0">
                <a:solidFill>
                  <a:srgbClr val="FFFFFF"/>
                </a:solidFill>
                <a:latin typeface="Arial Black" panose="020B0A04020102020204" pitchFamily="34" charset="0"/>
              </a:rPr>
              <a:t>Our challenge is to bring tactical and strategic knowledge systems together to provide both GI managers and scientists with more opportunities to inform one another and stimulate growth/learning. </a:t>
            </a:r>
          </a:p>
          <a:p>
            <a:pPr lvl="1"/>
            <a:endParaRPr lang="en-US" sz="2400" b="1" dirty="0">
              <a:solidFill>
                <a:srgbClr val="FFFFFF"/>
              </a:solidFill>
              <a:latin typeface="Arial Black" panose="020B0A04020102020204" pitchFamily="34" charset="0"/>
            </a:endParaRPr>
          </a:p>
          <a:p>
            <a:pPr marL="800100" lvl="1" indent="-342900">
              <a:buFont typeface="Arial" panose="020B0604020202020204" pitchFamily="34" charset="0"/>
              <a:buChar char="•"/>
            </a:pPr>
            <a:r>
              <a:rPr lang="en-US" sz="2400" b="1" dirty="0" smtClean="0">
                <a:solidFill>
                  <a:srgbClr val="FFFFFF"/>
                </a:solidFill>
                <a:latin typeface="Arial Black" panose="020B0A04020102020204" pitchFamily="34" charset="0"/>
              </a:rPr>
              <a:t>Integrate local and scientific knowledge into BMP guidelines</a:t>
            </a:r>
          </a:p>
          <a:p>
            <a:pPr marL="800100" lvl="1" indent="-342900">
              <a:buFont typeface="Arial" panose="020B0604020202020204" pitchFamily="34" charset="0"/>
              <a:buChar char="•"/>
            </a:pPr>
            <a:r>
              <a:rPr lang="en-US" sz="2400" b="1" dirty="0" smtClean="0">
                <a:solidFill>
                  <a:srgbClr val="FFFFFF"/>
                </a:solidFill>
                <a:latin typeface="Arial Black" panose="020B0A04020102020204" pitchFamily="34" charset="0"/>
              </a:rPr>
              <a:t>Incorporate tools with which GI managers can monitor, evaluate and share the outcomes of management actions</a:t>
            </a:r>
          </a:p>
          <a:p>
            <a:pPr lvl="1"/>
            <a:endParaRPr lang="en-US" sz="2400" b="1" dirty="0" smtClean="0">
              <a:solidFill>
                <a:srgbClr val="FFFFFF"/>
              </a:solidFill>
              <a:latin typeface="Arial"/>
            </a:endParaRPr>
          </a:p>
          <a:p>
            <a:pPr lvl="1"/>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sp>
        <p:nvSpPr>
          <p:cNvPr id="6" name="Rectangle 5"/>
          <p:cNvSpPr/>
          <p:nvPr/>
        </p:nvSpPr>
        <p:spPr>
          <a:xfrm>
            <a:off x="1747587" y="205860"/>
            <a:ext cx="8855242" cy="646331"/>
          </a:xfrm>
          <a:prstGeom prst="rect">
            <a:avLst/>
          </a:prstGeom>
        </p:spPr>
        <p:txBody>
          <a:bodyPr wrap="square">
            <a:spAutoFit/>
          </a:bodyPr>
          <a:lstStyle/>
          <a:p>
            <a:pPr lvl="0" algn="ctr"/>
            <a:r>
              <a:rPr lang="en-US" sz="3600" b="1" dirty="0" smtClean="0">
                <a:solidFill>
                  <a:srgbClr val="FFFF00"/>
                </a:solidFill>
                <a:latin typeface="Arial Black" panose="020B0A04020102020204" pitchFamily="34" charset="0"/>
              </a:rPr>
              <a:t>Adaptive Management</a:t>
            </a:r>
            <a:endParaRPr lang="en-US" sz="3600" b="1"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4004528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81350" y="529026"/>
            <a:ext cx="7162800" cy="646331"/>
          </a:xfrm>
          <a:prstGeom prst="rect">
            <a:avLst/>
          </a:prstGeom>
          <a:noFill/>
        </p:spPr>
        <p:txBody>
          <a:bodyPr wrap="square" rtlCol="0">
            <a:spAutoFit/>
          </a:bodyPr>
          <a:lstStyle/>
          <a:p>
            <a:r>
              <a:rPr lang="en-US" sz="3600" b="1" dirty="0" smtClean="0">
                <a:solidFill>
                  <a:srgbClr val="FFFF00"/>
                </a:solidFill>
                <a:latin typeface="Arial Black" panose="020B0A04020102020204" pitchFamily="34" charset="0"/>
              </a:rPr>
              <a:t> </a:t>
            </a:r>
            <a:endParaRPr lang="en-US" sz="3600" b="1" dirty="0">
              <a:solidFill>
                <a:srgbClr val="FFFF00"/>
              </a:solidFill>
              <a:latin typeface="Arial Black" panose="020B0A04020102020204" pitchFamily="34" charset="0"/>
            </a:endParaRPr>
          </a:p>
        </p:txBody>
      </p:sp>
      <p:sp>
        <p:nvSpPr>
          <p:cNvPr id="3" name="Rectangle 2"/>
          <p:cNvSpPr/>
          <p:nvPr/>
        </p:nvSpPr>
        <p:spPr>
          <a:xfrm>
            <a:off x="0" y="956556"/>
            <a:ext cx="11944350" cy="6001643"/>
          </a:xfrm>
          <a:prstGeom prst="rect">
            <a:avLst/>
          </a:prstGeom>
        </p:spPr>
        <p:txBody>
          <a:bodyPr wrap="square">
            <a:spAutoFit/>
          </a:bodyPr>
          <a:lstStyle/>
          <a:p>
            <a:pPr lvl="1"/>
            <a:r>
              <a:rPr lang="en-US" sz="2400" b="1" i="1" dirty="0" smtClean="0">
                <a:solidFill>
                  <a:srgbClr val="FFFFFF"/>
                </a:solidFill>
                <a:latin typeface="Arial Black" panose="020B0A04020102020204" pitchFamily="34" charset="0"/>
              </a:rPr>
              <a:t>“Learning by Doing” or  “Learning to Manage by Managing to Learn”</a:t>
            </a:r>
          </a:p>
          <a:p>
            <a:pPr lvl="1"/>
            <a:endParaRPr lang="en-US" sz="2400" b="1" dirty="0">
              <a:solidFill>
                <a:srgbClr val="FFFFFF"/>
              </a:solidFill>
              <a:latin typeface="Arial"/>
            </a:endParaRPr>
          </a:p>
          <a:p>
            <a:pPr lvl="1"/>
            <a:r>
              <a:rPr lang="en-US" sz="2400" b="1" dirty="0" smtClean="0">
                <a:solidFill>
                  <a:srgbClr val="FFFFFF"/>
                </a:solidFill>
                <a:latin typeface="Arial Black" panose="020B0A04020102020204" pitchFamily="34" charset="0"/>
              </a:rPr>
              <a:t>Our challenge is to bring tactical and strategic knowledge systems together to provide both GI managers and scientists with more opportunities to inform one another and stimulate growth/learning. </a:t>
            </a:r>
          </a:p>
          <a:p>
            <a:pPr lvl="1"/>
            <a:endParaRPr lang="en-US" sz="2400" b="1" dirty="0">
              <a:solidFill>
                <a:srgbClr val="FFFFFF"/>
              </a:solidFill>
              <a:latin typeface="Arial Black" panose="020B0A04020102020204" pitchFamily="34" charset="0"/>
            </a:endParaRPr>
          </a:p>
          <a:p>
            <a:pPr marL="800100" lvl="1" indent="-342900">
              <a:buFont typeface="Arial" panose="020B0604020202020204" pitchFamily="34" charset="0"/>
              <a:buChar char="•"/>
            </a:pPr>
            <a:r>
              <a:rPr lang="en-US" sz="2400" b="1" dirty="0" smtClean="0">
                <a:solidFill>
                  <a:srgbClr val="FFFFFF"/>
                </a:solidFill>
                <a:latin typeface="Arial Black" panose="020B0A04020102020204" pitchFamily="34" charset="0"/>
              </a:rPr>
              <a:t>Integrate local and scientific knowledge into BMP guidelines</a:t>
            </a:r>
          </a:p>
          <a:p>
            <a:pPr marL="800100" lvl="1" indent="-342900">
              <a:buFont typeface="Arial" panose="020B0604020202020204" pitchFamily="34" charset="0"/>
              <a:buChar char="•"/>
            </a:pPr>
            <a:r>
              <a:rPr lang="en-US" sz="2400" b="1" dirty="0" smtClean="0">
                <a:solidFill>
                  <a:srgbClr val="FFFFFF"/>
                </a:solidFill>
                <a:latin typeface="Arial Black" panose="020B0A04020102020204" pitchFamily="34" charset="0"/>
              </a:rPr>
              <a:t>Incorporate tools with which GI managers can monitor, evaluate and share the outcomes of management actions</a:t>
            </a:r>
          </a:p>
          <a:p>
            <a:pPr marL="800100" lvl="1" indent="-342900">
              <a:buFont typeface="Arial" panose="020B0604020202020204" pitchFamily="34" charset="0"/>
              <a:buChar char="•"/>
            </a:pPr>
            <a:r>
              <a:rPr lang="en-US" sz="2400" b="1" dirty="0" smtClean="0">
                <a:solidFill>
                  <a:srgbClr val="FFFFFF"/>
                </a:solidFill>
                <a:latin typeface="Arial Black" panose="020B0A04020102020204" pitchFamily="34" charset="0"/>
              </a:rPr>
              <a:t>Continually capture new information gained through research (scientists), and the adaptive management and monitoring process (GI managers)</a:t>
            </a:r>
          </a:p>
          <a:p>
            <a:pPr lvl="1"/>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sp>
        <p:nvSpPr>
          <p:cNvPr id="6" name="Rectangle 5"/>
          <p:cNvSpPr/>
          <p:nvPr/>
        </p:nvSpPr>
        <p:spPr>
          <a:xfrm>
            <a:off x="1747587" y="205860"/>
            <a:ext cx="8855242" cy="646331"/>
          </a:xfrm>
          <a:prstGeom prst="rect">
            <a:avLst/>
          </a:prstGeom>
        </p:spPr>
        <p:txBody>
          <a:bodyPr wrap="square">
            <a:spAutoFit/>
          </a:bodyPr>
          <a:lstStyle/>
          <a:p>
            <a:pPr lvl="0" algn="ctr"/>
            <a:r>
              <a:rPr lang="en-US" sz="3600" b="1" dirty="0" smtClean="0">
                <a:solidFill>
                  <a:srgbClr val="FFFF00"/>
                </a:solidFill>
                <a:latin typeface="Arial Black" panose="020B0A04020102020204" pitchFamily="34" charset="0"/>
              </a:rPr>
              <a:t>Adaptive Management</a:t>
            </a:r>
            <a:endParaRPr lang="en-US" sz="3600" b="1"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2861808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81350" y="529026"/>
            <a:ext cx="7162800" cy="646331"/>
          </a:xfrm>
          <a:prstGeom prst="rect">
            <a:avLst/>
          </a:prstGeom>
          <a:noFill/>
        </p:spPr>
        <p:txBody>
          <a:bodyPr wrap="square" rtlCol="0">
            <a:spAutoFit/>
          </a:bodyPr>
          <a:lstStyle/>
          <a:p>
            <a:r>
              <a:rPr lang="en-US" sz="3600" b="1" dirty="0" smtClean="0">
                <a:solidFill>
                  <a:srgbClr val="FFFF00"/>
                </a:solidFill>
                <a:latin typeface="Arial Black" panose="020B0A04020102020204" pitchFamily="34" charset="0"/>
              </a:rPr>
              <a:t> </a:t>
            </a:r>
            <a:endParaRPr lang="en-US" sz="3600" b="1" dirty="0">
              <a:solidFill>
                <a:srgbClr val="FFFF00"/>
              </a:solidFill>
              <a:latin typeface="Arial Black" panose="020B0A04020102020204" pitchFamily="34" charset="0"/>
            </a:endParaRPr>
          </a:p>
        </p:txBody>
      </p:sp>
      <p:sp>
        <p:nvSpPr>
          <p:cNvPr id="3" name="Rectangle 2"/>
          <p:cNvSpPr/>
          <p:nvPr/>
        </p:nvSpPr>
        <p:spPr>
          <a:xfrm>
            <a:off x="0" y="956556"/>
            <a:ext cx="11944350" cy="7109639"/>
          </a:xfrm>
          <a:prstGeom prst="rect">
            <a:avLst/>
          </a:prstGeom>
        </p:spPr>
        <p:txBody>
          <a:bodyPr wrap="square">
            <a:spAutoFit/>
          </a:bodyPr>
          <a:lstStyle/>
          <a:p>
            <a:pPr lvl="1"/>
            <a:r>
              <a:rPr lang="en-US" sz="2400" b="1" i="1" dirty="0" smtClean="0">
                <a:solidFill>
                  <a:srgbClr val="FFFFFF"/>
                </a:solidFill>
                <a:latin typeface="Arial Black" panose="020B0A04020102020204" pitchFamily="34" charset="0"/>
              </a:rPr>
              <a:t>“Learning by Doing” or  “Learning to Manage by Managing to Learn”</a:t>
            </a:r>
          </a:p>
          <a:p>
            <a:pPr lvl="1"/>
            <a:endParaRPr lang="en-US" sz="2400" b="1" dirty="0">
              <a:solidFill>
                <a:srgbClr val="FFFFFF"/>
              </a:solidFill>
              <a:latin typeface="Arial"/>
            </a:endParaRPr>
          </a:p>
          <a:p>
            <a:pPr lvl="1"/>
            <a:r>
              <a:rPr lang="en-US" sz="2400" b="1" dirty="0" smtClean="0">
                <a:solidFill>
                  <a:srgbClr val="FFFFFF"/>
                </a:solidFill>
                <a:latin typeface="Arial Black" panose="020B0A04020102020204" pitchFamily="34" charset="0"/>
              </a:rPr>
              <a:t>Our challenge is to bring tactical and strategic knowledge systems together to provide both GI managers and scientists with more opportunities to inform one another and stimulate growth/learning. </a:t>
            </a:r>
          </a:p>
          <a:p>
            <a:pPr lvl="1"/>
            <a:endParaRPr lang="en-US" sz="2400" b="1" dirty="0">
              <a:solidFill>
                <a:srgbClr val="FFFFFF"/>
              </a:solidFill>
              <a:latin typeface="Arial Black" panose="020B0A04020102020204" pitchFamily="34" charset="0"/>
            </a:endParaRPr>
          </a:p>
          <a:p>
            <a:pPr marL="800100" lvl="1" indent="-342900">
              <a:buFont typeface="Arial" panose="020B0604020202020204" pitchFamily="34" charset="0"/>
              <a:buChar char="•"/>
            </a:pPr>
            <a:r>
              <a:rPr lang="en-US" sz="2400" b="1" dirty="0" smtClean="0">
                <a:solidFill>
                  <a:srgbClr val="FFFFFF"/>
                </a:solidFill>
                <a:latin typeface="Arial Black" panose="020B0A04020102020204" pitchFamily="34" charset="0"/>
              </a:rPr>
              <a:t>Integrate local and scientific knowledge into BMP guidelines</a:t>
            </a:r>
          </a:p>
          <a:p>
            <a:pPr marL="800100" lvl="1" indent="-342900">
              <a:buFont typeface="Arial" panose="020B0604020202020204" pitchFamily="34" charset="0"/>
              <a:buChar char="•"/>
            </a:pPr>
            <a:r>
              <a:rPr lang="en-US" sz="2400" b="1" dirty="0" smtClean="0">
                <a:solidFill>
                  <a:srgbClr val="FFFFFF"/>
                </a:solidFill>
                <a:latin typeface="Arial Black" panose="020B0A04020102020204" pitchFamily="34" charset="0"/>
              </a:rPr>
              <a:t>Incorporate tools with which GI managers can monitor, evaluate and share the outcomes of management actions</a:t>
            </a:r>
          </a:p>
          <a:p>
            <a:pPr marL="800100" lvl="1" indent="-342900">
              <a:buFont typeface="Arial" panose="020B0604020202020204" pitchFamily="34" charset="0"/>
              <a:buChar char="•"/>
            </a:pPr>
            <a:r>
              <a:rPr lang="en-US" sz="2400" b="1" dirty="0" smtClean="0">
                <a:solidFill>
                  <a:srgbClr val="FFFFFF"/>
                </a:solidFill>
                <a:latin typeface="Arial Black" panose="020B0A04020102020204" pitchFamily="34" charset="0"/>
              </a:rPr>
              <a:t>Continually capture new information gained through research (scientists), and the adaptive management and monitoring process (GI managers)</a:t>
            </a:r>
          </a:p>
          <a:p>
            <a:pPr marL="800100" lvl="1" indent="-342900">
              <a:buFont typeface="Arial" panose="020B0604020202020204" pitchFamily="34" charset="0"/>
              <a:buChar char="•"/>
            </a:pPr>
            <a:r>
              <a:rPr lang="en-US" sz="2400" b="1" dirty="0" smtClean="0">
                <a:solidFill>
                  <a:srgbClr val="FFFFFF"/>
                </a:solidFill>
                <a:latin typeface="Arial Black" panose="020B0A04020102020204" pitchFamily="34" charset="0"/>
              </a:rPr>
              <a:t>Transform this new data and information into useful knowledge to expand our understanding of BMPs</a:t>
            </a:r>
            <a:endParaRPr lang="en-US" sz="2400" b="1" dirty="0">
              <a:solidFill>
                <a:srgbClr val="FFFFFF"/>
              </a:solidFill>
              <a:latin typeface="Arial Black" panose="020B0A04020102020204" pitchFamily="34" charset="0"/>
            </a:endParaRPr>
          </a:p>
          <a:p>
            <a:pPr lvl="1"/>
            <a:endParaRPr lang="en-US" sz="2400" b="1" dirty="0" smtClean="0">
              <a:solidFill>
                <a:srgbClr val="FFFFFF"/>
              </a:solidFill>
              <a:latin typeface="Arial"/>
            </a:endParaRPr>
          </a:p>
          <a:p>
            <a:pPr lvl="1"/>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sp>
        <p:nvSpPr>
          <p:cNvPr id="6" name="Rectangle 5"/>
          <p:cNvSpPr/>
          <p:nvPr/>
        </p:nvSpPr>
        <p:spPr>
          <a:xfrm>
            <a:off x="1747587" y="205860"/>
            <a:ext cx="8855242" cy="646331"/>
          </a:xfrm>
          <a:prstGeom prst="rect">
            <a:avLst/>
          </a:prstGeom>
        </p:spPr>
        <p:txBody>
          <a:bodyPr wrap="square">
            <a:spAutoFit/>
          </a:bodyPr>
          <a:lstStyle/>
          <a:p>
            <a:pPr lvl="0" algn="ctr"/>
            <a:r>
              <a:rPr lang="en-US" sz="3600" b="1" dirty="0" smtClean="0">
                <a:solidFill>
                  <a:srgbClr val="FFFF00"/>
                </a:solidFill>
                <a:latin typeface="Arial Black" panose="020B0A04020102020204" pitchFamily="34" charset="0"/>
              </a:rPr>
              <a:t>Adaptive Management</a:t>
            </a:r>
            <a:endParaRPr lang="en-US" sz="3600" b="1"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1040065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56629" y="1029349"/>
            <a:ext cx="9134475" cy="646331"/>
          </a:xfrm>
          <a:prstGeom prst="rect">
            <a:avLst/>
          </a:prstGeom>
          <a:noFill/>
        </p:spPr>
        <p:txBody>
          <a:bodyPr wrap="square" rtlCol="0">
            <a:spAutoFit/>
          </a:bodyPr>
          <a:lstStyle/>
          <a:p>
            <a:r>
              <a:rPr lang="en-US" sz="3600" b="1" dirty="0" smtClean="0">
                <a:solidFill>
                  <a:srgbClr val="FFFF00"/>
                </a:solidFill>
                <a:latin typeface="Arial Black" panose="020B0A04020102020204" pitchFamily="34" charset="0"/>
              </a:rPr>
              <a:t> </a:t>
            </a:r>
            <a:endParaRPr lang="en-US" sz="3600" b="1" dirty="0">
              <a:solidFill>
                <a:srgbClr val="FFFF00"/>
              </a:solidFill>
              <a:latin typeface="Arial Black" panose="020B0A04020102020204" pitchFamily="34" charset="0"/>
            </a:endParaRPr>
          </a:p>
        </p:txBody>
      </p:sp>
      <p:sp>
        <p:nvSpPr>
          <p:cNvPr id="3" name="Rectangle 2"/>
          <p:cNvSpPr/>
          <p:nvPr/>
        </p:nvSpPr>
        <p:spPr>
          <a:xfrm>
            <a:off x="-1226596" y="798517"/>
            <a:ext cx="11082474" cy="3046988"/>
          </a:xfrm>
          <a:prstGeom prst="rect">
            <a:avLst/>
          </a:prstGeom>
        </p:spPr>
        <p:txBody>
          <a:bodyPr wrap="square">
            <a:spAutoFit/>
          </a:bodyPr>
          <a:lstStyle/>
          <a:p>
            <a:pPr lvl="1"/>
            <a:r>
              <a:rPr lang="en-US" sz="2400" b="1" dirty="0" smtClean="0">
                <a:solidFill>
                  <a:srgbClr val="FFFFFF"/>
                </a:solidFill>
                <a:latin typeface="Arial"/>
              </a:rPr>
              <a:t>                                           </a:t>
            </a:r>
          </a:p>
          <a:p>
            <a:pPr lvl="1"/>
            <a:endParaRPr lang="en-US" sz="2400" b="1" dirty="0">
              <a:solidFill>
                <a:srgbClr val="FFFFFF"/>
              </a:solidFill>
              <a:latin typeface="Arial"/>
            </a:endParaRPr>
          </a:p>
          <a:p>
            <a:pPr lvl="1"/>
            <a:endParaRPr lang="en-US" sz="2400" b="1" dirty="0">
              <a:solidFill>
                <a:srgbClr val="FFFFFF"/>
              </a:solidFill>
              <a:latin typeface="Arial"/>
            </a:endParaRPr>
          </a:p>
          <a:p>
            <a:pPr lvl="1"/>
            <a:endParaRPr lang="en-US" sz="2400" b="1" dirty="0" smtClean="0">
              <a:solidFill>
                <a:srgbClr val="FFFFFF"/>
              </a:solidFill>
              <a:latin typeface="Arial"/>
            </a:endParaRPr>
          </a:p>
          <a:p>
            <a:pPr lvl="1"/>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sp>
        <p:nvSpPr>
          <p:cNvPr id="6" name="Rectangle 5"/>
          <p:cNvSpPr/>
          <p:nvPr/>
        </p:nvSpPr>
        <p:spPr>
          <a:xfrm>
            <a:off x="485775" y="152186"/>
            <a:ext cx="12277725" cy="646331"/>
          </a:xfrm>
          <a:prstGeom prst="rect">
            <a:avLst/>
          </a:prstGeom>
        </p:spPr>
        <p:txBody>
          <a:bodyPr wrap="square">
            <a:spAutoFit/>
          </a:bodyPr>
          <a:lstStyle/>
          <a:p>
            <a:pPr lvl="0"/>
            <a:r>
              <a:rPr lang="en-US" sz="3600" b="1" dirty="0" smtClean="0">
                <a:solidFill>
                  <a:srgbClr val="FFFF00"/>
                </a:solidFill>
                <a:latin typeface="Arial Black" panose="020B0A04020102020204" pitchFamily="34" charset="0"/>
              </a:rPr>
              <a:t>Collective Impact + Adaptive Management</a:t>
            </a:r>
            <a:endParaRPr lang="en-US" sz="3600" b="1" dirty="0">
              <a:solidFill>
                <a:srgbClr val="FFFF00"/>
              </a:solidFill>
              <a:latin typeface="Arial Black" panose="020B0A04020102020204" pitchFamily="34" charset="0"/>
            </a:endParaRPr>
          </a:p>
        </p:txBody>
      </p:sp>
      <p:pic>
        <p:nvPicPr>
          <p:cNvPr id="4" name="Picture 3"/>
          <p:cNvPicPr>
            <a:picLocks noChangeAspect="1"/>
          </p:cNvPicPr>
          <p:nvPr/>
        </p:nvPicPr>
        <p:blipFill rotWithShape="1">
          <a:blip r:embed="rId3"/>
          <a:srcRect t="3828" r="5788"/>
          <a:stretch/>
        </p:blipFill>
        <p:spPr>
          <a:xfrm>
            <a:off x="1640931" y="933450"/>
            <a:ext cx="8587522" cy="5625014"/>
          </a:xfrm>
          <a:prstGeom prst="rect">
            <a:avLst/>
          </a:prstGeom>
          <a:ln w="19050" cap="sq">
            <a:solidFill>
              <a:schemeClr val="tx1"/>
            </a:solidFill>
            <a:miter lim="800000"/>
          </a:ln>
          <a:effectLst>
            <a:outerShdw blurRad="57150" dist="50800" dir="2700000" algn="tl" rotWithShape="0">
              <a:srgbClr val="000000">
                <a:alpha val="40000"/>
              </a:srgbClr>
            </a:outerShdw>
          </a:effectLst>
        </p:spPr>
      </p:pic>
      <p:sp>
        <p:nvSpPr>
          <p:cNvPr id="5" name="Rectangle 4"/>
          <p:cNvSpPr/>
          <p:nvPr/>
        </p:nvSpPr>
        <p:spPr>
          <a:xfrm>
            <a:off x="1640931" y="6327632"/>
            <a:ext cx="2287806" cy="230832"/>
          </a:xfrm>
          <a:prstGeom prst="rect">
            <a:avLst/>
          </a:prstGeom>
        </p:spPr>
        <p:txBody>
          <a:bodyPr wrap="none">
            <a:spAutoFit/>
          </a:bodyPr>
          <a:lstStyle/>
          <a:p>
            <a:r>
              <a:rPr lang="en-US" sz="900" i="1" dirty="0" smtClean="0">
                <a:solidFill>
                  <a:prstClr val="white">
                    <a:lumMod val="65000"/>
                  </a:prstClr>
                </a:solidFill>
                <a:effectLst>
                  <a:outerShdw blurRad="38100" dist="38100" dir="2700000" algn="tl">
                    <a:srgbClr val="000000">
                      <a:alpha val="43137"/>
                    </a:srgbClr>
                  </a:outerShdw>
                </a:effectLst>
                <a:latin typeface="Arial Black" panose="020B0A04020102020204" pitchFamily="34" charset="0"/>
              </a:rPr>
              <a:t>Photo: www.burnmouthecho.com</a:t>
            </a:r>
            <a:endParaRPr lang="en-US" dirty="0"/>
          </a:p>
        </p:txBody>
      </p:sp>
    </p:spTree>
    <p:extLst>
      <p:ext uri="{BB962C8B-B14F-4D97-AF65-F5344CB8AC3E}">
        <p14:creationId xmlns:p14="http://schemas.microsoft.com/office/powerpoint/2010/main" val="2901082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3181350" y="529026"/>
            <a:ext cx="7162800" cy="646331"/>
          </a:xfrm>
          <a:prstGeom prst="rect">
            <a:avLst/>
          </a:prstGeom>
          <a:noFill/>
        </p:spPr>
        <p:txBody>
          <a:bodyPr wrap="square" rtlCol="0">
            <a:spAutoFit/>
          </a:bodyPr>
          <a:lstStyle/>
          <a:p>
            <a:r>
              <a:rPr lang="en-US" sz="3600" b="1" dirty="0" smtClean="0">
                <a:solidFill>
                  <a:srgbClr val="FFFF00"/>
                </a:solidFill>
                <a:latin typeface="Arial Black" panose="020B0A04020102020204" pitchFamily="34" charset="0"/>
              </a:rPr>
              <a:t> </a:t>
            </a:r>
            <a:endParaRPr lang="en-US" sz="3600" b="1" dirty="0">
              <a:solidFill>
                <a:srgbClr val="FFFF00"/>
              </a:solidFill>
              <a:latin typeface="Arial Black" panose="020B0A04020102020204" pitchFamily="34" charset="0"/>
            </a:endParaRPr>
          </a:p>
        </p:txBody>
      </p:sp>
      <p:sp>
        <p:nvSpPr>
          <p:cNvPr id="3" name="Rectangle 2"/>
          <p:cNvSpPr/>
          <p:nvPr/>
        </p:nvSpPr>
        <p:spPr>
          <a:xfrm>
            <a:off x="752475" y="1685925"/>
            <a:ext cx="11082474" cy="1938992"/>
          </a:xfrm>
          <a:prstGeom prst="rect">
            <a:avLst/>
          </a:prstGeom>
        </p:spPr>
        <p:txBody>
          <a:bodyPr wrap="square">
            <a:spAutoFit/>
          </a:bodyPr>
          <a:lstStyle/>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pic>
        <p:nvPicPr>
          <p:cNvPr id="4" name="Picture 3"/>
          <p:cNvPicPr>
            <a:picLocks noChangeAspect="1"/>
          </p:cNvPicPr>
          <p:nvPr/>
        </p:nvPicPr>
        <p:blipFill>
          <a:blip r:embed="rId3"/>
          <a:stretch>
            <a:fillRect/>
          </a:stretch>
        </p:blipFill>
        <p:spPr>
          <a:xfrm>
            <a:off x="104775" y="100127"/>
            <a:ext cx="11972925" cy="6662624"/>
          </a:xfrm>
          <a:prstGeom prst="rect">
            <a:avLst/>
          </a:prstGeom>
          <a:effectLst>
            <a:outerShdw dist="50800" dir="5400000" sx="1000" sy="1000" algn="ctr" rotWithShape="0">
              <a:srgbClr val="000000"/>
            </a:outerShdw>
          </a:effectLst>
        </p:spPr>
      </p:pic>
      <p:sp>
        <p:nvSpPr>
          <p:cNvPr id="5" name="TextBox 4"/>
          <p:cNvSpPr txBox="1"/>
          <p:nvPr/>
        </p:nvSpPr>
        <p:spPr>
          <a:xfrm>
            <a:off x="595322" y="1175357"/>
            <a:ext cx="11596678" cy="1200329"/>
          </a:xfrm>
          <a:prstGeom prst="rect">
            <a:avLst/>
          </a:prstGeom>
          <a:noFill/>
        </p:spPr>
        <p:txBody>
          <a:bodyPr wrap="square" rtlCol="0">
            <a:spAutoFit/>
          </a:bodyPr>
          <a:lstStyle/>
          <a:p>
            <a:endParaRPr lang="en-US" sz="2400" dirty="0" smtClean="0">
              <a:effectLst>
                <a:outerShdw blurRad="38100" dist="38100" dir="2700000" algn="tl">
                  <a:srgbClr val="000000">
                    <a:alpha val="43137"/>
                  </a:srgbClr>
                </a:outerShdw>
              </a:effectLst>
              <a:latin typeface="Arial Black" panose="020B0A04020102020204" pitchFamily="34" charset="0"/>
            </a:endParaRPr>
          </a:p>
          <a:p>
            <a:endParaRPr lang="en-US" sz="2400" dirty="0" smtClean="0">
              <a:effectLst>
                <a:outerShdw blurRad="38100" dist="38100" dir="2700000" algn="tl">
                  <a:srgbClr val="000000">
                    <a:alpha val="43137"/>
                  </a:srgbClr>
                </a:outerShdw>
              </a:effectLst>
              <a:latin typeface="Arial Black" panose="020B0A04020102020204" pitchFamily="34" charset="0"/>
            </a:endParaRPr>
          </a:p>
          <a:p>
            <a:endParaRPr lang="en-US" sz="2400" dirty="0">
              <a:latin typeface="Arial Black" panose="020B0A04020102020204" pitchFamily="34" charset="0"/>
            </a:endParaRPr>
          </a:p>
        </p:txBody>
      </p:sp>
      <p:sp>
        <p:nvSpPr>
          <p:cNvPr id="6" name="Rectangle 5"/>
          <p:cNvSpPr/>
          <p:nvPr/>
        </p:nvSpPr>
        <p:spPr>
          <a:xfrm>
            <a:off x="4534231" y="205860"/>
            <a:ext cx="2571088" cy="646331"/>
          </a:xfrm>
          <a:prstGeom prst="rect">
            <a:avLst/>
          </a:prstGeom>
        </p:spPr>
        <p:txBody>
          <a:bodyPr wrap="none">
            <a:spAutoFit/>
          </a:bodyPr>
          <a:lstStyle/>
          <a:p>
            <a:pPr lvl="0"/>
            <a:r>
              <a:rPr lang="en-US" sz="3600" dirty="0">
                <a:solidFill>
                  <a:srgbClr val="FFFF00"/>
                </a:solidFill>
                <a:effectLst>
                  <a:outerShdw blurRad="38100" dist="38100" dir="2700000" algn="tl">
                    <a:srgbClr val="000000">
                      <a:alpha val="43137"/>
                    </a:srgbClr>
                  </a:outerShdw>
                </a:effectLst>
                <a:latin typeface="Arial Black" panose="020B0A04020102020204" pitchFamily="34" charset="0"/>
              </a:rPr>
              <a:t>Summary</a:t>
            </a:r>
          </a:p>
        </p:txBody>
      </p:sp>
    </p:spTree>
    <p:extLst>
      <p:ext uri="{BB962C8B-B14F-4D97-AF65-F5344CB8AC3E}">
        <p14:creationId xmlns:p14="http://schemas.microsoft.com/office/powerpoint/2010/main" val="3564314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3181350" y="529026"/>
            <a:ext cx="7162800" cy="646331"/>
          </a:xfrm>
          <a:prstGeom prst="rect">
            <a:avLst/>
          </a:prstGeom>
          <a:noFill/>
        </p:spPr>
        <p:txBody>
          <a:bodyPr wrap="square" rtlCol="0">
            <a:spAutoFit/>
          </a:bodyPr>
          <a:lstStyle/>
          <a:p>
            <a:r>
              <a:rPr lang="en-US" sz="3600" b="1" dirty="0" smtClean="0">
                <a:solidFill>
                  <a:srgbClr val="FFFF00"/>
                </a:solidFill>
                <a:latin typeface="Arial Black" panose="020B0A04020102020204" pitchFamily="34" charset="0"/>
              </a:rPr>
              <a:t> </a:t>
            </a:r>
            <a:endParaRPr lang="en-US" sz="3600" b="1" dirty="0">
              <a:solidFill>
                <a:srgbClr val="FFFF00"/>
              </a:solidFill>
              <a:latin typeface="Arial Black" panose="020B0A04020102020204" pitchFamily="34" charset="0"/>
            </a:endParaRPr>
          </a:p>
        </p:txBody>
      </p:sp>
      <p:sp>
        <p:nvSpPr>
          <p:cNvPr id="3" name="Rectangle 2"/>
          <p:cNvSpPr/>
          <p:nvPr/>
        </p:nvSpPr>
        <p:spPr>
          <a:xfrm>
            <a:off x="752475" y="1685925"/>
            <a:ext cx="11082474" cy="1938992"/>
          </a:xfrm>
          <a:prstGeom prst="rect">
            <a:avLst/>
          </a:prstGeom>
        </p:spPr>
        <p:txBody>
          <a:bodyPr wrap="square">
            <a:spAutoFit/>
          </a:bodyPr>
          <a:lstStyle/>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pic>
        <p:nvPicPr>
          <p:cNvPr id="4" name="Picture 3"/>
          <p:cNvPicPr>
            <a:picLocks noChangeAspect="1"/>
          </p:cNvPicPr>
          <p:nvPr/>
        </p:nvPicPr>
        <p:blipFill>
          <a:blip r:embed="rId3"/>
          <a:stretch>
            <a:fillRect/>
          </a:stretch>
        </p:blipFill>
        <p:spPr>
          <a:xfrm>
            <a:off x="104775" y="100127"/>
            <a:ext cx="11972925" cy="6662624"/>
          </a:xfrm>
          <a:prstGeom prst="rect">
            <a:avLst/>
          </a:prstGeom>
          <a:effectLst>
            <a:outerShdw dist="50800" dir="5400000" sx="1000" sy="1000" algn="ctr" rotWithShape="0">
              <a:srgbClr val="000000"/>
            </a:outerShdw>
          </a:effectLst>
        </p:spPr>
      </p:pic>
      <p:sp>
        <p:nvSpPr>
          <p:cNvPr id="5" name="TextBox 4"/>
          <p:cNvSpPr txBox="1"/>
          <p:nvPr/>
        </p:nvSpPr>
        <p:spPr>
          <a:xfrm>
            <a:off x="595322" y="1175357"/>
            <a:ext cx="11596678" cy="1877437"/>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latin typeface="Arial Black" panose="020B0A04020102020204" pitchFamily="34" charset="0"/>
              </a:rPr>
              <a:t>GI is one of the best tools we have for fighting social, ecological, and economic fragmentation and collapse in our communities</a:t>
            </a:r>
          </a:p>
          <a:p>
            <a:endParaRPr lang="en-US" sz="2000" dirty="0">
              <a:solidFill>
                <a:srgbClr val="FFFF00"/>
              </a:solidFill>
              <a:effectLst>
                <a:outerShdw blurRad="38100" dist="38100" dir="2700000" algn="tl">
                  <a:srgbClr val="000000">
                    <a:alpha val="43137"/>
                  </a:srgbClr>
                </a:outerShdw>
              </a:effectLst>
              <a:latin typeface="Arial Black" panose="020B0A04020102020204" pitchFamily="34" charset="0"/>
            </a:endParaRPr>
          </a:p>
          <a:p>
            <a:endParaRPr lang="en-US" sz="2400" dirty="0" smtClean="0">
              <a:effectLst>
                <a:outerShdw blurRad="38100" dist="38100" dir="2700000" algn="tl">
                  <a:srgbClr val="000000">
                    <a:alpha val="43137"/>
                  </a:srgbClr>
                </a:outerShdw>
              </a:effectLst>
              <a:latin typeface="Arial Black" panose="020B0A04020102020204" pitchFamily="34" charset="0"/>
            </a:endParaRPr>
          </a:p>
          <a:p>
            <a:endParaRPr lang="en-US" sz="2400" dirty="0">
              <a:latin typeface="Arial Black" panose="020B0A04020102020204" pitchFamily="34" charset="0"/>
            </a:endParaRPr>
          </a:p>
        </p:txBody>
      </p:sp>
      <p:sp>
        <p:nvSpPr>
          <p:cNvPr id="6" name="Rectangle 5"/>
          <p:cNvSpPr/>
          <p:nvPr/>
        </p:nvSpPr>
        <p:spPr>
          <a:xfrm>
            <a:off x="4534231" y="205860"/>
            <a:ext cx="2571088" cy="646331"/>
          </a:xfrm>
          <a:prstGeom prst="rect">
            <a:avLst/>
          </a:prstGeom>
        </p:spPr>
        <p:txBody>
          <a:bodyPr wrap="none">
            <a:spAutoFit/>
          </a:bodyPr>
          <a:lstStyle/>
          <a:p>
            <a:pPr lvl="0"/>
            <a:r>
              <a:rPr lang="en-US" sz="3600" dirty="0">
                <a:solidFill>
                  <a:srgbClr val="FFFF00"/>
                </a:solidFill>
                <a:effectLst>
                  <a:outerShdw blurRad="38100" dist="38100" dir="2700000" algn="tl">
                    <a:srgbClr val="000000">
                      <a:alpha val="43137"/>
                    </a:srgbClr>
                  </a:outerShdw>
                </a:effectLst>
                <a:latin typeface="Arial Black" panose="020B0A04020102020204" pitchFamily="34" charset="0"/>
              </a:rPr>
              <a:t>Summary</a:t>
            </a:r>
          </a:p>
        </p:txBody>
      </p:sp>
    </p:spTree>
    <p:extLst>
      <p:ext uri="{BB962C8B-B14F-4D97-AF65-F5344CB8AC3E}">
        <p14:creationId xmlns:p14="http://schemas.microsoft.com/office/powerpoint/2010/main" val="104255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3181350" y="529026"/>
            <a:ext cx="7162800" cy="646331"/>
          </a:xfrm>
          <a:prstGeom prst="rect">
            <a:avLst/>
          </a:prstGeom>
          <a:noFill/>
        </p:spPr>
        <p:txBody>
          <a:bodyPr wrap="square" rtlCol="0">
            <a:spAutoFit/>
          </a:bodyPr>
          <a:lstStyle/>
          <a:p>
            <a:r>
              <a:rPr lang="en-US" sz="3600" b="1" dirty="0" smtClean="0">
                <a:solidFill>
                  <a:srgbClr val="FFFF00"/>
                </a:solidFill>
                <a:latin typeface="Arial Black" panose="020B0A04020102020204" pitchFamily="34" charset="0"/>
              </a:rPr>
              <a:t> </a:t>
            </a:r>
            <a:endParaRPr lang="en-US" sz="3600" b="1" dirty="0">
              <a:solidFill>
                <a:srgbClr val="FFFF00"/>
              </a:solidFill>
              <a:latin typeface="Arial Black" panose="020B0A04020102020204" pitchFamily="34" charset="0"/>
            </a:endParaRPr>
          </a:p>
        </p:txBody>
      </p:sp>
      <p:sp>
        <p:nvSpPr>
          <p:cNvPr id="3" name="Rectangle 2"/>
          <p:cNvSpPr/>
          <p:nvPr/>
        </p:nvSpPr>
        <p:spPr>
          <a:xfrm>
            <a:off x="752475" y="1685925"/>
            <a:ext cx="11082474" cy="1938992"/>
          </a:xfrm>
          <a:prstGeom prst="rect">
            <a:avLst/>
          </a:prstGeom>
        </p:spPr>
        <p:txBody>
          <a:bodyPr wrap="square">
            <a:spAutoFit/>
          </a:bodyPr>
          <a:lstStyle/>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pic>
        <p:nvPicPr>
          <p:cNvPr id="4" name="Picture 3"/>
          <p:cNvPicPr>
            <a:picLocks noChangeAspect="1"/>
          </p:cNvPicPr>
          <p:nvPr/>
        </p:nvPicPr>
        <p:blipFill>
          <a:blip r:embed="rId3"/>
          <a:stretch>
            <a:fillRect/>
          </a:stretch>
        </p:blipFill>
        <p:spPr>
          <a:xfrm>
            <a:off x="104775" y="100127"/>
            <a:ext cx="11972925" cy="6662624"/>
          </a:xfrm>
          <a:prstGeom prst="rect">
            <a:avLst/>
          </a:prstGeom>
          <a:effectLst>
            <a:outerShdw dist="50800" dir="5400000" sx="1000" sy="1000" algn="ctr" rotWithShape="0">
              <a:srgbClr val="000000"/>
            </a:outerShdw>
          </a:effectLst>
        </p:spPr>
      </p:pic>
      <p:sp>
        <p:nvSpPr>
          <p:cNvPr id="5" name="TextBox 4"/>
          <p:cNvSpPr txBox="1"/>
          <p:nvPr/>
        </p:nvSpPr>
        <p:spPr>
          <a:xfrm>
            <a:off x="595322" y="1175357"/>
            <a:ext cx="11596678" cy="2616101"/>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latin typeface="Arial Black" panose="020B0A04020102020204" pitchFamily="34" charset="0"/>
              </a:rPr>
              <a:t>GI is one of the best tools we have for fighting social, ecological, and economic fragmentation and collapse in our communities</a:t>
            </a:r>
          </a:p>
          <a:p>
            <a:endParaRPr lang="en-US" sz="2000" dirty="0">
              <a:solidFill>
                <a:srgbClr val="FFFF00"/>
              </a:solidFill>
              <a:effectLst>
                <a:outerShdw blurRad="38100" dist="38100" dir="2700000" algn="tl">
                  <a:srgbClr val="000000">
                    <a:alpha val="43137"/>
                  </a:srgbClr>
                </a:outerShdw>
              </a:effectLst>
              <a:latin typeface="Arial Black" panose="020B0A04020102020204" pitchFamily="34" charset="0"/>
            </a:endParaRPr>
          </a:p>
          <a:p>
            <a:r>
              <a:rPr lang="en-US" sz="2400" dirty="0" smtClean="0">
                <a:effectLst>
                  <a:outerShdw blurRad="38100" dist="38100" dir="2700000" algn="tl">
                    <a:srgbClr val="000000">
                      <a:alpha val="43137"/>
                    </a:srgbClr>
                  </a:outerShdw>
                </a:effectLst>
                <a:latin typeface="Arial Black" panose="020B0A04020102020204" pitchFamily="34" charset="0"/>
              </a:rPr>
              <a:t>When planned, executed and maintained properly, GI has the potential to connect people, places, and essential processes</a:t>
            </a:r>
          </a:p>
          <a:p>
            <a:endParaRPr lang="en-US" sz="2400" dirty="0">
              <a:effectLst>
                <a:outerShdw blurRad="38100" dist="38100" dir="2700000" algn="tl">
                  <a:srgbClr val="000000">
                    <a:alpha val="43137"/>
                  </a:srgbClr>
                </a:outerShdw>
              </a:effectLst>
              <a:latin typeface="Arial Black" panose="020B0A04020102020204" pitchFamily="34" charset="0"/>
            </a:endParaRPr>
          </a:p>
          <a:p>
            <a:endParaRPr lang="en-US" sz="2400" dirty="0">
              <a:latin typeface="Arial Black" panose="020B0A04020102020204" pitchFamily="34" charset="0"/>
            </a:endParaRPr>
          </a:p>
        </p:txBody>
      </p:sp>
      <p:sp>
        <p:nvSpPr>
          <p:cNvPr id="6" name="Rectangle 5"/>
          <p:cNvSpPr/>
          <p:nvPr/>
        </p:nvSpPr>
        <p:spPr>
          <a:xfrm>
            <a:off x="4534231" y="205860"/>
            <a:ext cx="2571088" cy="646331"/>
          </a:xfrm>
          <a:prstGeom prst="rect">
            <a:avLst/>
          </a:prstGeom>
        </p:spPr>
        <p:txBody>
          <a:bodyPr wrap="none">
            <a:spAutoFit/>
          </a:bodyPr>
          <a:lstStyle/>
          <a:p>
            <a:pPr lvl="0"/>
            <a:r>
              <a:rPr lang="en-US" sz="3600" dirty="0">
                <a:solidFill>
                  <a:srgbClr val="FFFF00"/>
                </a:solidFill>
                <a:effectLst>
                  <a:outerShdw blurRad="38100" dist="38100" dir="2700000" algn="tl">
                    <a:srgbClr val="000000">
                      <a:alpha val="43137"/>
                    </a:srgbClr>
                  </a:outerShdw>
                </a:effectLst>
                <a:latin typeface="Arial Black" panose="020B0A04020102020204" pitchFamily="34" charset="0"/>
              </a:rPr>
              <a:t>Summary</a:t>
            </a:r>
          </a:p>
        </p:txBody>
      </p:sp>
    </p:spTree>
    <p:extLst>
      <p:ext uri="{BB962C8B-B14F-4D97-AF65-F5344CB8AC3E}">
        <p14:creationId xmlns:p14="http://schemas.microsoft.com/office/powerpoint/2010/main" val="3940982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9848" y="241820"/>
            <a:ext cx="9304704" cy="646331"/>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latin typeface="Arial Black" panose="020B0A04020102020204" pitchFamily="34" charset="0"/>
              </a:rPr>
              <a:t>What is Green Infrastructure?  </a:t>
            </a:r>
            <a:r>
              <a:rPr lang="en-US" sz="3600" b="1" dirty="0" smtClean="0">
                <a:solidFill>
                  <a:srgbClr val="FFFF00"/>
                </a:solidFill>
                <a:latin typeface="Arial Black" panose="020B0A04020102020204" pitchFamily="34" charset="0"/>
              </a:rPr>
              <a:t> </a:t>
            </a:r>
            <a:endParaRPr lang="en-US" sz="3600" b="1" dirty="0">
              <a:solidFill>
                <a:srgbClr val="FFFF00"/>
              </a:solidFill>
              <a:latin typeface="Arial Black" panose="020B0A04020102020204" pitchFamily="34" charset="0"/>
            </a:endParaRPr>
          </a:p>
        </p:txBody>
      </p:sp>
      <p:sp>
        <p:nvSpPr>
          <p:cNvPr id="3" name="Rectangle 2"/>
          <p:cNvSpPr/>
          <p:nvPr/>
        </p:nvSpPr>
        <p:spPr>
          <a:xfrm>
            <a:off x="429846" y="1701556"/>
            <a:ext cx="11217534" cy="1569660"/>
          </a:xfrm>
          <a:prstGeom prst="rect">
            <a:avLst/>
          </a:prstGeom>
        </p:spPr>
        <p:txBody>
          <a:bodyPr wrap="square">
            <a:spAutoFit/>
          </a:bodyPr>
          <a:lstStyle/>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sp>
        <p:nvSpPr>
          <p:cNvPr id="4" name="Rectangle 3"/>
          <p:cNvSpPr/>
          <p:nvPr/>
        </p:nvSpPr>
        <p:spPr>
          <a:xfrm>
            <a:off x="1255990" y="1701556"/>
            <a:ext cx="10279517" cy="461665"/>
          </a:xfrm>
          <a:prstGeom prst="rect">
            <a:avLst/>
          </a:prstGeom>
        </p:spPr>
        <p:txBody>
          <a:bodyPr wrap="square">
            <a:spAutoFit/>
          </a:bodyPr>
          <a:lstStyle/>
          <a:p>
            <a:r>
              <a:rPr lang="en-US" sz="2400" b="1" dirty="0" smtClean="0">
                <a:solidFill>
                  <a:srgbClr val="FFFFFF"/>
                </a:solidFill>
                <a:effectLst>
                  <a:outerShdw blurRad="38100" dist="38100" dir="2700000" algn="tl">
                    <a:srgbClr val="000000">
                      <a:alpha val="43137"/>
                    </a:srgbClr>
                  </a:outerShdw>
                </a:effectLst>
                <a:latin typeface="Arial"/>
              </a:rPr>
              <a:t> </a:t>
            </a:r>
            <a:endParaRPr lang="en-US" dirty="0"/>
          </a:p>
        </p:txBody>
      </p:sp>
      <p:sp>
        <p:nvSpPr>
          <p:cNvPr id="5" name="Rectangle 4"/>
          <p:cNvSpPr/>
          <p:nvPr/>
        </p:nvSpPr>
        <p:spPr>
          <a:xfrm>
            <a:off x="941941" y="1643219"/>
            <a:ext cx="269626" cy="461665"/>
          </a:xfrm>
          <a:prstGeom prst="rect">
            <a:avLst/>
          </a:prstGeom>
        </p:spPr>
        <p:txBody>
          <a:bodyPr wrap="none">
            <a:spAutoFit/>
          </a:bodyPr>
          <a:lstStyle/>
          <a:p>
            <a:r>
              <a:rPr lang="en-US" sz="2400" b="1" dirty="0" smtClean="0">
                <a:solidFill>
                  <a:srgbClr val="FFFFFF"/>
                </a:solidFill>
                <a:effectLst>
                  <a:outerShdw blurRad="38100" dist="38100" dir="2700000" algn="tl">
                    <a:srgbClr val="000000">
                      <a:alpha val="43137"/>
                    </a:srgbClr>
                  </a:outerShdw>
                </a:effectLst>
                <a:latin typeface="Arial"/>
              </a:rPr>
              <a:t> </a:t>
            </a:r>
            <a:endParaRPr lang="en-US" dirty="0"/>
          </a:p>
        </p:txBody>
      </p:sp>
      <p:sp>
        <p:nvSpPr>
          <p:cNvPr id="7" name="Rectangle 6"/>
          <p:cNvSpPr/>
          <p:nvPr/>
        </p:nvSpPr>
        <p:spPr>
          <a:xfrm>
            <a:off x="228601" y="1488407"/>
            <a:ext cx="11963399" cy="2710807"/>
          </a:xfrm>
          <a:prstGeom prst="rect">
            <a:avLst/>
          </a:prstGeom>
        </p:spPr>
        <p:txBody>
          <a:bodyPr wrap="square">
            <a:spAutoFit/>
          </a:bodyPr>
          <a:lstStyle/>
          <a:p>
            <a:pPr marL="25400" marR="33655">
              <a:lnSpc>
                <a:spcPct val="104000"/>
              </a:lnSpc>
              <a:spcBef>
                <a:spcPts val="330"/>
              </a:spcBef>
              <a:spcAft>
                <a:spcPts val="0"/>
              </a:spcAft>
            </a:pPr>
            <a:r>
              <a:rPr lang="en-US" sz="2200" dirty="0" smtClean="0">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cs typeface="Arial" panose="020B0604020202020204" pitchFamily="34" charset="0"/>
              </a:rPr>
              <a:t>“</a:t>
            </a:r>
            <a:r>
              <a:rPr lang="en-US" sz="2400" dirty="0" smtClean="0">
                <a:effectLst>
                  <a:outerShdw blurRad="38100" dist="38100" dir="2700000" algn="tl">
                    <a:srgbClr val="000000">
                      <a:alpha val="43137"/>
                    </a:srgbClr>
                  </a:outerShdw>
                </a:effectLst>
                <a:latin typeface="Arial Black" panose="020B0A04020102020204" pitchFamily="34" charset="0"/>
              </a:rPr>
              <a:t>Green </a:t>
            </a:r>
            <a:r>
              <a:rPr lang="en-US" sz="2400" dirty="0">
                <a:effectLst>
                  <a:outerShdw blurRad="38100" dist="38100" dir="2700000" algn="tl">
                    <a:srgbClr val="000000">
                      <a:alpha val="43137"/>
                    </a:srgbClr>
                  </a:outerShdw>
                </a:effectLst>
                <a:latin typeface="Arial Black" panose="020B0A04020102020204" pitchFamily="34" charset="0"/>
              </a:rPr>
              <a:t>infrastructure  is more than a bioswale or a green roof or a forested corridor – it’s a different  way  of  thinking  about  infrastructure</a:t>
            </a:r>
            <a:r>
              <a:rPr lang="en-US" sz="2400" dirty="0" smtClean="0">
                <a:effectLst>
                  <a:outerShdw blurRad="38100" dist="38100" dir="2700000" algn="tl">
                    <a:srgbClr val="000000">
                      <a:alpha val="43137"/>
                    </a:srgbClr>
                  </a:outerShdw>
                </a:effectLst>
                <a:latin typeface="Arial Black" panose="020B0A04020102020204" pitchFamily="34" charset="0"/>
              </a:rPr>
              <a:t>.”  </a:t>
            </a:r>
          </a:p>
          <a:p>
            <a:pPr marL="25400" marR="33655">
              <a:lnSpc>
                <a:spcPct val="104000"/>
              </a:lnSpc>
              <a:spcBef>
                <a:spcPts val="330"/>
              </a:spcBef>
              <a:spcAft>
                <a:spcPts val="0"/>
              </a:spcAft>
            </a:pPr>
            <a:endParaRPr lang="en-US" sz="2400" dirty="0">
              <a:effectLst>
                <a:outerShdw blurRad="38100" dist="38100" dir="2700000" algn="tl">
                  <a:srgbClr val="000000">
                    <a:alpha val="43137"/>
                  </a:srgbClr>
                </a:outerShdw>
              </a:effectLst>
              <a:latin typeface="Arial Black" panose="020B0A04020102020204" pitchFamily="34" charset="0"/>
            </a:endParaRPr>
          </a:p>
          <a:p>
            <a:pPr marL="25400" marR="33655">
              <a:lnSpc>
                <a:spcPct val="104000"/>
              </a:lnSpc>
              <a:spcBef>
                <a:spcPts val="330"/>
              </a:spcBef>
              <a:spcAft>
                <a:spcPts val="0"/>
              </a:spcAft>
            </a:pPr>
            <a:endParaRPr lang="en-US" sz="2200" dirty="0">
              <a:latin typeface="Arial Black" panose="020B0A04020102020204" pitchFamily="34" charset="0"/>
              <a:ea typeface="Times New Roman" panose="02020603050405020304" pitchFamily="18" charset="0"/>
              <a:cs typeface="Arial" panose="020B0604020202020204" pitchFamily="34" charset="0"/>
            </a:endParaRPr>
          </a:p>
          <a:p>
            <a:pPr marL="25400" marR="33655">
              <a:lnSpc>
                <a:spcPct val="104000"/>
              </a:lnSpc>
              <a:spcBef>
                <a:spcPts val="330"/>
              </a:spcBef>
              <a:spcAft>
                <a:spcPts val="0"/>
              </a:spcAft>
            </a:pPr>
            <a:endParaRPr lang="en-US" dirty="0" smtClean="0">
              <a:latin typeface="Arial" panose="020B0604020202020204" pitchFamily="34" charset="0"/>
              <a:cs typeface="Arial" panose="020B0604020202020204" pitchFamily="34" charset="0"/>
            </a:endParaRPr>
          </a:p>
          <a:p>
            <a:pPr marL="25400" marR="33655">
              <a:lnSpc>
                <a:spcPct val="104000"/>
              </a:lnSpc>
              <a:spcBef>
                <a:spcPts val="330"/>
              </a:spcBef>
              <a:spcAft>
                <a:spcPts val="0"/>
              </a:spcAft>
            </a:pPr>
            <a:endParaRPr lang="en-US" dirty="0" smtClean="0">
              <a:latin typeface="Arial" panose="020B0604020202020204" pitchFamily="34" charset="0"/>
              <a:cs typeface="Arial" panose="020B0604020202020204" pitchFamily="34" charset="0"/>
            </a:endParaRPr>
          </a:p>
        </p:txBody>
      </p:sp>
      <p:sp>
        <p:nvSpPr>
          <p:cNvPr id="6" name="TextBox 5"/>
          <p:cNvSpPr txBox="1"/>
          <p:nvPr/>
        </p:nvSpPr>
        <p:spPr>
          <a:xfrm>
            <a:off x="147637" y="5451095"/>
            <a:ext cx="12049125" cy="706988"/>
          </a:xfrm>
          <a:prstGeom prst="rect">
            <a:avLst/>
          </a:prstGeom>
          <a:noFill/>
        </p:spPr>
        <p:txBody>
          <a:bodyPr wrap="square" rtlCol="0">
            <a:spAutoFit/>
          </a:bodyPr>
          <a:lstStyle/>
          <a:p>
            <a:pPr marL="25400" marR="33655" lvl="0">
              <a:lnSpc>
                <a:spcPct val="104000"/>
              </a:lnSpc>
              <a:spcBef>
                <a:spcPts val="330"/>
              </a:spcBef>
            </a:pPr>
            <a:r>
              <a:rPr lang="en-US">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b="1">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Greening the Grey: An Institutional Analysis of Green Infrastructure for Sustainable Development in the US</a:t>
            </a:r>
            <a:endParaRPr lang="en-US" b="1">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p>
            <a:pPr marL="25400" marR="33655" lvl="0">
              <a:lnSpc>
                <a:spcPct val="104000"/>
              </a:lnSpc>
              <a:spcBef>
                <a:spcPts val="330"/>
              </a:spcBef>
            </a:pPr>
            <a:endParaRPr lang="en-US" b="1" dirty="0">
              <a:solidFill>
                <a:prstClr val="white"/>
              </a:solidFill>
              <a:latin typeface="Arial Black" panose="020B0A040201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3843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3181350" y="529026"/>
            <a:ext cx="7162800" cy="646331"/>
          </a:xfrm>
          <a:prstGeom prst="rect">
            <a:avLst/>
          </a:prstGeom>
          <a:noFill/>
        </p:spPr>
        <p:txBody>
          <a:bodyPr wrap="square" rtlCol="0">
            <a:spAutoFit/>
          </a:bodyPr>
          <a:lstStyle/>
          <a:p>
            <a:r>
              <a:rPr lang="en-US" sz="3600" b="1" dirty="0" smtClean="0">
                <a:solidFill>
                  <a:srgbClr val="FFFF00"/>
                </a:solidFill>
                <a:latin typeface="Arial Black" panose="020B0A04020102020204" pitchFamily="34" charset="0"/>
              </a:rPr>
              <a:t> </a:t>
            </a:r>
            <a:endParaRPr lang="en-US" sz="3600" b="1" dirty="0">
              <a:solidFill>
                <a:srgbClr val="FFFF00"/>
              </a:solidFill>
              <a:latin typeface="Arial Black" panose="020B0A04020102020204" pitchFamily="34" charset="0"/>
            </a:endParaRPr>
          </a:p>
        </p:txBody>
      </p:sp>
      <p:sp>
        <p:nvSpPr>
          <p:cNvPr id="3" name="Rectangle 2"/>
          <p:cNvSpPr/>
          <p:nvPr/>
        </p:nvSpPr>
        <p:spPr>
          <a:xfrm>
            <a:off x="752475" y="1685925"/>
            <a:ext cx="11082474" cy="1938992"/>
          </a:xfrm>
          <a:prstGeom prst="rect">
            <a:avLst/>
          </a:prstGeom>
        </p:spPr>
        <p:txBody>
          <a:bodyPr wrap="square">
            <a:spAutoFit/>
          </a:bodyPr>
          <a:lstStyle/>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pic>
        <p:nvPicPr>
          <p:cNvPr id="4" name="Picture 3"/>
          <p:cNvPicPr>
            <a:picLocks noChangeAspect="1"/>
          </p:cNvPicPr>
          <p:nvPr/>
        </p:nvPicPr>
        <p:blipFill>
          <a:blip r:embed="rId3"/>
          <a:stretch>
            <a:fillRect/>
          </a:stretch>
        </p:blipFill>
        <p:spPr>
          <a:xfrm>
            <a:off x="104775" y="100127"/>
            <a:ext cx="11972925" cy="6662624"/>
          </a:xfrm>
          <a:prstGeom prst="rect">
            <a:avLst/>
          </a:prstGeom>
          <a:effectLst>
            <a:outerShdw dist="50800" dir="5400000" sx="1000" sy="1000" algn="ctr" rotWithShape="0">
              <a:srgbClr val="000000"/>
            </a:outerShdw>
          </a:effectLst>
        </p:spPr>
      </p:pic>
      <p:sp>
        <p:nvSpPr>
          <p:cNvPr id="5" name="TextBox 4"/>
          <p:cNvSpPr txBox="1"/>
          <p:nvPr/>
        </p:nvSpPr>
        <p:spPr>
          <a:xfrm>
            <a:off x="595322" y="1175357"/>
            <a:ext cx="11596678" cy="4462760"/>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latin typeface="Arial Black" panose="020B0A04020102020204" pitchFamily="34" charset="0"/>
              </a:rPr>
              <a:t>GI is one of the best tools we have for fighting social, ecological, and economic fragmentation and collapse in our communities</a:t>
            </a:r>
          </a:p>
          <a:p>
            <a:endParaRPr lang="en-US" sz="2000" dirty="0">
              <a:solidFill>
                <a:srgbClr val="FFFF00"/>
              </a:solidFill>
              <a:effectLst>
                <a:outerShdw blurRad="38100" dist="38100" dir="2700000" algn="tl">
                  <a:srgbClr val="000000">
                    <a:alpha val="43137"/>
                  </a:srgbClr>
                </a:outerShdw>
              </a:effectLst>
              <a:latin typeface="Arial Black" panose="020B0A04020102020204" pitchFamily="34" charset="0"/>
            </a:endParaRPr>
          </a:p>
          <a:p>
            <a:r>
              <a:rPr lang="en-US" sz="2400" dirty="0" smtClean="0">
                <a:effectLst>
                  <a:outerShdw blurRad="38100" dist="38100" dir="2700000" algn="tl">
                    <a:srgbClr val="000000">
                      <a:alpha val="43137"/>
                    </a:srgbClr>
                  </a:outerShdw>
                </a:effectLst>
                <a:latin typeface="Arial Black" panose="020B0A04020102020204" pitchFamily="34" charset="0"/>
              </a:rPr>
              <a:t>When planned, executed and maintained properly, GI has the potential to connect people, places, and essential processes</a:t>
            </a:r>
          </a:p>
          <a:p>
            <a:endParaRPr lang="en-US" sz="2400" dirty="0">
              <a:effectLst>
                <a:outerShdw blurRad="38100" dist="38100" dir="2700000" algn="tl">
                  <a:srgbClr val="000000">
                    <a:alpha val="43137"/>
                  </a:srgbClr>
                </a:outerShdw>
              </a:effectLst>
              <a:latin typeface="Arial Black" panose="020B0A04020102020204" pitchFamily="34" charset="0"/>
            </a:endParaRPr>
          </a:p>
          <a:p>
            <a:r>
              <a:rPr lang="en-US" sz="2400" dirty="0" smtClean="0">
                <a:effectLst>
                  <a:outerShdw blurRad="38100" dist="38100" dir="2700000" algn="tl">
                    <a:srgbClr val="000000">
                      <a:alpha val="43137"/>
                    </a:srgbClr>
                  </a:outerShdw>
                </a:effectLst>
                <a:latin typeface="Arial Black" panose="020B0A04020102020204" pitchFamily="34" charset="0"/>
              </a:rPr>
              <a:t>In order for GI to be successful, we need to </a:t>
            </a:r>
            <a:r>
              <a:rPr lang="en-US" sz="2400" dirty="0">
                <a:effectLst>
                  <a:outerShdw blurRad="38100" dist="38100" dir="2700000" algn="tl">
                    <a:srgbClr val="000000">
                      <a:alpha val="43137"/>
                    </a:srgbClr>
                  </a:outerShdw>
                </a:effectLst>
                <a:latin typeface="Arial Black" panose="020B0A04020102020204" pitchFamily="34" charset="0"/>
              </a:rPr>
              <a:t>collaborate at </a:t>
            </a:r>
            <a:r>
              <a:rPr lang="en-US" sz="2400" dirty="0" smtClean="0">
                <a:effectLst>
                  <a:outerShdw blurRad="38100" dist="38100" dir="2700000" algn="tl">
                    <a:srgbClr val="000000">
                      <a:alpha val="43137"/>
                    </a:srgbClr>
                  </a:outerShdw>
                </a:effectLst>
                <a:latin typeface="Arial Black" panose="020B0A04020102020204" pitchFamily="34" charset="0"/>
              </a:rPr>
              <a:t>all</a:t>
            </a:r>
          </a:p>
          <a:p>
            <a:r>
              <a:rPr lang="en-US" sz="2400" dirty="0">
                <a:effectLst>
                  <a:outerShdw blurRad="38100" dist="38100" dir="2700000" algn="tl">
                    <a:srgbClr val="000000">
                      <a:alpha val="43137"/>
                    </a:srgbClr>
                  </a:outerShdw>
                </a:effectLst>
                <a:latin typeface="Arial Black" panose="020B0A04020102020204" pitchFamily="34" charset="0"/>
              </a:rPr>
              <a:t>l</a:t>
            </a:r>
            <a:r>
              <a:rPr lang="en-US" sz="2400" dirty="0" smtClean="0">
                <a:effectLst>
                  <a:outerShdw blurRad="38100" dist="38100" dir="2700000" algn="tl">
                    <a:srgbClr val="000000">
                      <a:alpha val="43137"/>
                    </a:srgbClr>
                  </a:outerShdw>
                </a:effectLst>
                <a:latin typeface="Arial Black" panose="020B0A04020102020204" pitchFamily="34" charset="0"/>
              </a:rPr>
              <a:t>evels and throughout various sectors; we must be well-organized, and </a:t>
            </a:r>
            <a:r>
              <a:rPr lang="en-US" sz="2400" dirty="0" smtClean="0">
                <a:effectLst>
                  <a:outerShdw blurRad="38100" dist="38100" dir="2700000" algn="tl">
                    <a:srgbClr val="000000">
                      <a:alpha val="43137"/>
                    </a:srgbClr>
                  </a:outerShdw>
                </a:effectLst>
                <a:latin typeface="Arial Black" panose="020B0A04020102020204" pitchFamily="34" charset="0"/>
              </a:rPr>
              <a:t>well-adapted </a:t>
            </a:r>
            <a:r>
              <a:rPr lang="en-US" sz="2400" dirty="0" smtClean="0">
                <a:effectLst>
                  <a:outerShdw blurRad="38100" dist="38100" dir="2700000" algn="tl">
                    <a:srgbClr val="000000">
                      <a:alpha val="43137"/>
                    </a:srgbClr>
                  </a:outerShdw>
                </a:effectLst>
                <a:latin typeface="Arial Black" panose="020B0A04020102020204" pitchFamily="34" charset="0"/>
              </a:rPr>
              <a:t>to changing conditions </a:t>
            </a:r>
          </a:p>
          <a:p>
            <a:endParaRPr lang="en-US" sz="2400" dirty="0">
              <a:effectLst>
                <a:outerShdw blurRad="38100" dist="38100" dir="2700000" algn="tl">
                  <a:srgbClr val="000000">
                    <a:alpha val="43137"/>
                  </a:srgbClr>
                </a:outerShdw>
              </a:effectLst>
              <a:latin typeface="Arial Black" panose="020B0A04020102020204" pitchFamily="34" charset="0"/>
            </a:endParaRPr>
          </a:p>
          <a:p>
            <a:endParaRPr lang="en-US" sz="2400" dirty="0" smtClean="0">
              <a:effectLst>
                <a:outerShdw blurRad="38100" dist="38100" dir="2700000" algn="tl">
                  <a:srgbClr val="000000">
                    <a:alpha val="43137"/>
                  </a:srgbClr>
                </a:outerShdw>
              </a:effectLst>
              <a:latin typeface="Arial Black" panose="020B0A04020102020204" pitchFamily="34" charset="0"/>
            </a:endParaRPr>
          </a:p>
          <a:p>
            <a:endParaRPr lang="en-US" sz="2400" dirty="0">
              <a:latin typeface="Arial Black" panose="020B0A04020102020204" pitchFamily="34" charset="0"/>
            </a:endParaRPr>
          </a:p>
        </p:txBody>
      </p:sp>
      <p:sp>
        <p:nvSpPr>
          <p:cNvPr id="6" name="Rectangle 5"/>
          <p:cNvSpPr/>
          <p:nvPr/>
        </p:nvSpPr>
        <p:spPr>
          <a:xfrm>
            <a:off x="4534231" y="205860"/>
            <a:ext cx="2571088" cy="646331"/>
          </a:xfrm>
          <a:prstGeom prst="rect">
            <a:avLst/>
          </a:prstGeom>
        </p:spPr>
        <p:txBody>
          <a:bodyPr wrap="none">
            <a:spAutoFit/>
          </a:bodyPr>
          <a:lstStyle/>
          <a:p>
            <a:pPr lvl="0"/>
            <a:r>
              <a:rPr lang="en-US" sz="3600" dirty="0">
                <a:solidFill>
                  <a:srgbClr val="FFFF00"/>
                </a:solidFill>
                <a:effectLst>
                  <a:outerShdw blurRad="38100" dist="38100" dir="2700000" algn="tl">
                    <a:srgbClr val="000000">
                      <a:alpha val="43137"/>
                    </a:srgbClr>
                  </a:outerShdw>
                </a:effectLst>
                <a:latin typeface="Arial Black" panose="020B0A04020102020204" pitchFamily="34" charset="0"/>
              </a:rPr>
              <a:t>Summary</a:t>
            </a:r>
          </a:p>
        </p:txBody>
      </p:sp>
    </p:spTree>
    <p:extLst>
      <p:ext uri="{BB962C8B-B14F-4D97-AF65-F5344CB8AC3E}">
        <p14:creationId xmlns:p14="http://schemas.microsoft.com/office/powerpoint/2010/main" val="1049179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3181350" y="529026"/>
            <a:ext cx="7162800" cy="646331"/>
          </a:xfrm>
          <a:prstGeom prst="rect">
            <a:avLst/>
          </a:prstGeom>
          <a:noFill/>
        </p:spPr>
        <p:txBody>
          <a:bodyPr wrap="square" rtlCol="0">
            <a:spAutoFit/>
          </a:bodyPr>
          <a:lstStyle/>
          <a:p>
            <a:r>
              <a:rPr lang="en-US" sz="3600" b="1" dirty="0" smtClean="0">
                <a:solidFill>
                  <a:srgbClr val="FFFF00"/>
                </a:solidFill>
                <a:latin typeface="Arial Black" panose="020B0A04020102020204" pitchFamily="34" charset="0"/>
              </a:rPr>
              <a:t> </a:t>
            </a:r>
            <a:endParaRPr lang="en-US" sz="3600" b="1" dirty="0">
              <a:solidFill>
                <a:srgbClr val="FFFF00"/>
              </a:solidFill>
              <a:latin typeface="Arial Black" panose="020B0A04020102020204" pitchFamily="34" charset="0"/>
            </a:endParaRPr>
          </a:p>
        </p:txBody>
      </p:sp>
      <p:sp>
        <p:nvSpPr>
          <p:cNvPr id="3" name="Rectangle 2"/>
          <p:cNvSpPr/>
          <p:nvPr/>
        </p:nvSpPr>
        <p:spPr>
          <a:xfrm>
            <a:off x="752475" y="1685925"/>
            <a:ext cx="11082474" cy="1938992"/>
          </a:xfrm>
          <a:prstGeom prst="rect">
            <a:avLst/>
          </a:prstGeom>
        </p:spPr>
        <p:txBody>
          <a:bodyPr wrap="square">
            <a:spAutoFit/>
          </a:bodyPr>
          <a:lstStyle/>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pic>
        <p:nvPicPr>
          <p:cNvPr id="4" name="Picture 3"/>
          <p:cNvPicPr>
            <a:picLocks noChangeAspect="1"/>
          </p:cNvPicPr>
          <p:nvPr/>
        </p:nvPicPr>
        <p:blipFill>
          <a:blip r:embed="rId3"/>
          <a:stretch>
            <a:fillRect/>
          </a:stretch>
        </p:blipFill>
        <p:spPr>
          <a:xfrm>
            <a:off x="104775" y="100127"/>
            <a:ext cx="11972925" cy="6662624"/>
          </a:xfrm>
          <a:prstGeom prst="rect">
            <a:avLst/>
          </a:prstGeom>
          <a:effectLst>
            <a:outerShdw dist="50800" dir="5400000" sx="1000" sy="1000" algn="ctr" rotWithShape="0">
              <a:srgbClr val="000000"/>
            </a:outerShdw>
          </a:effectLst>
        </p:spPr>
      </p:pic>
      <p:sp>
        <p:nvSpPr>
          <p:cNvPr id="5" name="TextBox 4"/>
          <p:cNvSpPr txBox="1"/>
          <p:nvPr/>
        </p:nvSpPr>
        <p:spPr>
          <a:xfrm>
            <a:off x="595322" y="1175357"/>
            <a:ext cx="11596678" cy="5570756"/>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latin typeface="Arial Black" panose="020B0A04020102020204" pitchFamily="34" charset="0"/>
              </a:rPr>
              <a:t>GI is one of the best tools we have for fighting social, ecological, and economic fragmentation and collapse in our communities</a:t>
            </a:r>
          </a:p>
          <a:p>
            <a:endParaRPr lang="en-US" sz="2000" dirty="0">
              <a:solidFill>
                <a:srgbClr val="FFFF00"/>
              </a:solidFill>
              <a:effectLst>
                <a:outerShdw blurRad="38100" dist="38100" dir="2700000" algn="tl">
                  <a:srgbClr val="000000">
                    <a:alpha val="43137"/>
                  </a:srgbClr>
                </a:outerShdw>
              </a:effectLst>
              <a:latin typeface="Arial Black" panose="020B0A04020102020204" pitchFamily="34" charset="0"/>
            </a:endParaRPr>
          </a:p>
          <a:p>
            <a:r>
              <a:rPr lang="en-US" sz="2400" dirty="0" smtClean="0">
                <a:effectLst>
                  <a:outerShdw blurRad="38100" dist="38100" dir="2700000" algn="tl">
                    <a:srgbClr val="000000">
                      <a:alpha val="43137"/>
                    </a:srgbClr>
                  </a:outerShdw>
                </a:effectLst>
                <a:latin typeface="Arial Black" panose="020B0A04020102020204" pitchFamily="34" charset="0"/>
              </a:rPr>
              <a:t>When planned, executed and maintained properly, GI has the potential to connect people, places, and essential processes</a:t>
            </a:r>
          </a:p>
          <a:p>
            <a:endParaRPr lang="en-US" sz="2400" dirty="0">
              <a:effectLst>
                <a:outerShdw blurRad="38100" dist="38100" dir="2700000" algn="tl">
                  <a:srgbClr val="000000">
                    <a:alpha val="43137"/>
                  </a:srgbClr>
                </a:outerShdw>
              </a:effectLst>
              <a:latin typeface="Arial Black" panose="020B0A04020102020204" pitchFamily="34" charset="0"/>
            </a:endParaRPr>
          </a:p>
          <a:p>
            <a:r>
              <a:rPr lang="en-US" sz="2400" dirty="0" smtClean="0">
                <a:effectLst>
                  <a:outerShdw blurRad="38100" dist="38100" dir="2700000" algn="tl">
                    <a:srgbClr val="000000">
                      <a:alpha val="43137"/>
                    </a:srgbClr>
                  </a:outerShdw>
                </a:effectLst>
                <a:latin typeface="Arial Black" panose="020B0A04020102020204" pitchFamily="34" charset="0"/>
              </a:rPr>
              <a:t>In order for GI to be successful, we need to </a:t>
            </a:r>
            <a:r>
              <a:rPr lang="en-US" sz="2400" dirty="0">
                <a:effectLst>
                  <a:outerShdw blurRad="38100" dist="38100" dir="2700000" algn="tl">
                    <a:srgbClr val="000000">
                      <a:alpha val="43137"/>
                    </a:srgbClr>
                  </a:outerShdw>
                </a:effectLst>
                <a:latin typeface="Arial Black" panose="020B0A04020102020204" pitchFamily="34" charset="0"/>
              </a:rPr>
              <a:t>collaborate at </a:t>
            </a:r>
            <a:r>
              <a:rPr lang="en-US" sz="2400" dirty="0" smtClean="0">
                <a:effectLst>
                  <a:outerShdw blurRad="38100" dist="38100" dir="2700000" algn="tl">
                    <a:srgbClr val="000000">
                      <a:alpha val="43137"/>
                    </a:srgbClr>
                  </a:outerShdw>
                </a:effectLst>
                <a:latin typeface="Arial Black" panose="020B0A04020102020204" pitchFamily="34" charset="0"/>
              </a:rPr>
              <a:t>all</a:t>
            </a:r>
          </a:p>
          <a:p>
            <a:r>
              <a:rPr lang="en-US" sz="2400" dirty="0">
                <a:effectLst>
                  <a:outerShdw blurRad="38100" dist="38100" dir="2700000" algn="tl">
                    <a:srgbClr val="000000">
                      <a:alpha val="43137"/>
                    </a:srgbClr>
                  </a:outerShdw>
                </a:effectLst>
                <a:latin typeface="Arial Black" panose="020B0A04020102020204" pitchFamily="34" charset="0"/>
              </a:rPr>
              <a:t>l</a:t>
            </a:r>
            <a:r>
              <a:rPr lang="en-US" sz="2400" dirty="0" smtClean="0">
                <a:effectLst>
                  <a:outerShdw blurRad="38100" dist="38100" dir="2700000" algn="tl">
                    <a:srgbClr val="000000">
                      <a:alpha val="43137"/>
                    </a:srgbClr>
                  </a:outerShdw>
                </a:effectLst>
                <a:latin typeface="Arial Black" panose="020B0A04020102020204" pitchFamily="34" charset="0"/>
              </a:rPr>
              <a:t>evels and throughout various sectors; we must be well-organized, and </a:t>
            </a:r>
            <a:r>
              <a:rPr lang="en-US" sz="2400" dirty="0" smtClean="0">
                <a:effectLst>
                  <a:outerShdw blurRad="38100" dist="38100" dir="2700000" algn="tl">
                    <a:srgbClr val="000000">
                      <a:alpha val="43137"/>
                    </a:srgbClr>
                  </a:outerShdw>
                </a:effectLst>
                <a:latin typeface="Arial Black" panose="020B0A04020102020204" pitchFamily="34" charset="0"/>
              </a:rPr>
              <a:t>well-adapted </a:t>
            </a:r>
            <a:r>
              <a:rPr lang="en-US" sz="2400" dirty="0" smtClean="0">
                <a:effectLst>
                  <a:outerShdw blurRad="38100" dist="38100" dir="2700000" algn="tl">
                    <a:srgbClr val="000000">
                      <a:alpha val="43137"/>
                    </a:srgbClr>
                  </a:outerShdw>
                </a:effectLst>
                <a:latin typeface="Arial Black" panose="020B0A04020102020204" pitchFamily="34" charset="0"/>
              </a:rPr>
              <a:t>to changing conditions </a:t>
            </a:r>
          </a:p>
          <a:p>
            <a:endParaRPr lang="en-US" sz="2400" dirty="0">
              <a:effectLst>
                <a:outerShdw blurRad="38100" dist="38100" dir="2700000" algn="tl">
                  <a:srgbClr val="000000">
                    <a:alpha val="43137"/>
                  </a:srgbClr>
                </a:outerShdw>
              </a:effectLst>
              <a:latin typeface="Arial Black" panose="020B0A04020102020204" pitchFamily="34" charset="0"/>
            </a:endParaRPr>
          </a:p>
          <a:p>
            <a:r>
              <a:rPr lang="en-US" sz="2400" dirty="0" smtClean="0">
                <a:effectLst>
                  <a:outerShdw blurRad="38100" dist="38100" dir="2700000" algn="tl">
                    <a:srgbClr val="000000">
                      <a:alpha val="43137"/>
                    </a:srgbClr>
                  </a:outerShdw>
                </a:effectLst>
                <a:latin typeface="Arial Black" panose="020B0A04020102020204" pitchFamily="34" charset="0"/>
              </a:rPr>
              <a:t>We need to break out of our respective silos; researchers, GI managers and field staff all need to share their knowledge/insights </a:t>
            </a:r>
          </a:p>
          <a:p>
            <a:endParaRPr lang="en-US" sz="2400" dirty="0" smtClean="0">
              <a:effectLst>
                <a:outerShdw blurRad="38100" dist="38100" dir="2700000" algn="tl">
                  <a:srgbClr val="000000">
                    <a:alpha val="43137"/>
                  </a:srgbClr>
                </a:outerShdw>
              </a:effectLst>
              <a:latin typeface="Arial Black" panose="020B0A04020102020204" pitchFamily="34" charset="0"/>
            </a:endParaRPr>
          </a:p>
          <a:p>
            <a:endParaRPr lang="en-US" sz="2400" dirty="0" smtClean="0">
              <a:effectLst>
                <a:outerShdw blurRad="38100" dist="38100" dir="2700000" algn="tl">
                  <a:srgbClr val="000000">
                    <a:alpha val="43137"/>
                  </a:srgbClr>
                </a:outerShdw>
              </a:effectLst>
              <a:latin typeface="Arial Black" panose="020B0A04020102020204" pitchFamily="34" charset="0"/>
            </a:endParaRPr>
          </a:p>
          <a:p>
            <a:endParaRPr lang="en-US" sz="2400" dirty="0">
              <a:latin typeface="Arial Black" panose="020B0A04020102020204" pitchFamily="34" charset="0"/>
            </a:endParaRPr>
          </a:p>
        </p:txBody>
      </p:sp>
      <p:sp>
        <p:nvSpPr>
          <p:cNvPr id="6" name="Rectangle 5"/>
          <p:cNvSpPr/>
          <p:nvPr/>
        </p:nvSpPr>
        <p:spPr>
          <a:xfrm>
            <a:off x="4534231" y="205860"/>
            <a:ext cx="2571088" cy="646331"/>
          </a:xfrm>
          <a:prstGeom prst="rect">
            <a:avLst/>
          </a:prstGeom>
        </p:spPr>
        <p:txBody>
          <a:bodyPr wrap="none">
            <a:spAutoFit/>
          </a:bodyPr>
          <a:lstStyle/>
          <a:p>
            <a:pPr lvl="0"/>
            <a:r>
              <a:rPr lang="en-US" sz="3600" dirty="0">
                <a:solidFill>
                  <a:srgbClr val="FFFF00"/>
                </a:solidFill>
                <a:effectLst>
                  <a:outerShdw blurRad="38100" dist="38100" dir="2700000" algn="tl">
                    <a:srgbClr val="000000">
                      <a:alpha val="43137"/>
                    </a:srgbClr>
                  </a:outerShdw>
                </a:effectLst>
                <a:latin typeface="Arial Black" panose="020B0A04020102020204" pitchFamily="34" charset="0"/>
              </a:rPr>
              <a:t>Summary</a:t>
            </a:r>
          </a:p>
        </p:txBody>
      </p:sp>
    </p:spTree>
    <p:extLst>
      <p:ext uri="{BB962C8B-B14F-4D97-AF65-F5344CB8AC3E}">
        <p14:creationId xmlns:p14="http://schemas.microsoft.com/office/powerpoint/2010/main" val="3135344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67225" y="273742"/>
            <a:ext cx="7162800" cy="646331"/>
          </a:xfrm>
          <a:prstGeom prst="rect">
            <a:avLst/>
          </a:prstGeom>
          <a:noFill/>
        </p:spPr>
        <p:txBody>
          <a:bodyPr wrap="square" rtlCol="0">
            <a:spAutoFit/>
          </a:bodyPr>
          <a:lstStyle/>
          <a:p>
            <a:pPr lvl="0"/>
            <a:r>
              <a:rPr lang="en-US" sz="3600" dirty="0" smtClean="0">
                <a:solidFill>
                  <a:srgbClr val="FFFF00"/>
                </a:solidFill>
                <a:effectLst>
                  <a:outerShdw blurRad="38100" dist="38100" dir="2700000" algn="tl">
                    <a:srgbClr val="000000">
                      <a:alpha val="43137"/>
                    </a:srgbClr>
                  </a:outerShdw>
                </a:effectLst>
                <a:latin typeface="Arial Black" panose="020B0A04020102020204" pitchFamily="34" charset="0"/>
              </a:rPr>
              <a:t>Conclusion</a:t>
            </a:r>
            <a:endParaRPr lang="en-US" sz="3600"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
        <p:nvSpPr>
          <p:cNvPr id="3" name="Rectangle 2"/>
          <p:cNvSpPr/>
          <p:nvPr/>
        </p:nvSpPr>
        <p:spPr>
          <a:xfrm>
            <a:off x="752475" y="1685925"/>
            <a:ext cx="11082474" cy="1938992"/>
          </a:xfrm>
          <a:prstGeom prst="rect">
            <a:avLst/>
          </a:prstGeom>
        </p:spPr>
        <p:txBody>
          <a:bodyPr wrap="square">
            <a:spAutoFit/>
          </a:bodyPr>
          <a:lstStyle/>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pic>
        <p:nvPicPr>
          <p:cNvPr id="4" name="Picture 3"/>
          <p:cNvPicPr>
            <a:picLocks noChangeAspect="1"/>
          </p:cNvPicPr>
          <p:nvPr/>
        </p:nvPicPr>
        <p:blipFill>
          <a:blip r:embed="rId3"/>
          <a:stretch>
            <a:fillRect/>
          </a:stretch>
        </p:blipFill>
        <p:spPr>
          <a:xfrm>
            <a:off x="109209" y="97247"/>
            <a:ext cx="11973582" cy="6663506"/>
          </a:xfrm>
          <a:prstGeom prst="rect">
            <a:avLst/>
          </a:prstGeom>
        </p:spPr>
      </p:pic>
      <p:sp>
        <p:nvSpPr>
          <p:cNvPr id="6" name="Rectangle 5"/>
          <p:cNvSpPr/>
          <p:nvPr/>
        </p:nvSpPr>
        <p:spPr>
          <a:xfrm>
            <a:off x="4343731" y="313137"/>
            <a:ext cx="2968377" cy="646331"/>
          </a:xfrm>
          <a:prstGeom prst="rect">
            <a:avLst/>
          </a:prstGeom>
        </p:spPr>
        <p:txBody>
          <a:bodyPr wrap="none">
            <a:spAutoFit/>
          </a:bodyPr>
          <a:lstStyle/>
          <a:p>
            <a:pPr lvl="0"/>
            <a:r>
              <a:rPr lang="en-US" sz="3600" dirty="0" smtClean="0">
                <a:solidFill>
                  <a:srgbClr val="FFFF00"/>
                </a:solidFill>
                <a:effectLst>
                  <a:outerShdw blurRad="38100" dist="38100" dir="2700000" algn="tl">
                    <a:srgbClr val="000000">
                      <a:alpha val="43137"/>
                    </a:srgbClr>
                  </a:outerShdw>
                </a:effectLst>
                <a:latin typeface="Arial Black" panose="020B0A04020102020204" pitchFamily="34" charset="0"/>
              </a:rPr>
              <a:t>Conclusion</a:t>
            </a:r>
            <a:endParaRPr lang="en-US" sz="3600"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1664231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67225" y="273742"/>
            <a:ext cx="7162800" cy="646331"/>
          </a:xfrm>
          <a:prstGeom prst="rect">
            <a:avLst/>
          </a:prstGeom>
          <a:noFill/>
        </p:spPr>
        <p:txBody>
          <a:bodyPr wrap="square" rtlCol="0">
            <a:spAutoFit/>
          </a:bodyPr>
          <a:lstStyle/>
          <a:p>
            <a:pPr lvl="0"/>
            <a:r>
              <a:rPr lang="en-US" sz="3600" dirty="0" smtClean="0">
                <a:solidFill>
                  <a:srgbClr val="FFFF00"/>
                </a:solidFill>
                <a:effectLst>
                  <a:outerShdw blurRad="38100" dist="38100" dir="2700000" algn="tl">
                    <a:srgbClr val="000000">
                      <a:alpha val="43137"/>
                    </a:srgbClr>
                  </a:outerShdw>
                </a:effectLst>
                <a:latin typeface="Arial Black" panose="020B0A04020102020204" pitchFamily="34" charset="0"/>
              </a:rPr>
              <a:t>Conclusion</a:t>
            </a:r>
            <a:endParaRPr lang="en-US" sz="3600"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
        <p:nvSpPr>
          <p:cNvPr id="3" name="Rectangle 2"/>
          <p:cNvSpPr/>
          <p:nvPr/>
        </p:nvSpPr>
        <p:spPr>
          <a:xfrm>
            <a:off x="752475" y="1685925"/>
            <a:ext cx="11082474" cy="1938992"/>
          </a:xfrm>
          <a:prstGeom prst="rect">
            <a:avLst/>
          </a:prstGeom>
        </p:spPr>
        <p:txBody>
          <a:bodyPr wrap="square">
            <a:spAutoFit/>
          </a:bodyPr>
          <a:lstStyle/>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pic>
        <p:nvPicPr>
          <p:cNvPr id="4" name="Picture 3"/>
          <p:cNvPicPr>
            <a:picLocks noChangeAspect="1"/>
          </p:cNvPicPr>
          <p:nvPr/>
        </p:nvPicPr>
        <p:blipFill>
          <a:blip r:embed="rId3"/>
          <a:stretch>
            <a:fillRect/>
          </a:stretch>
        </p:blipFill>
        <p:spPr>
          <a:xfrm>
            <a:off x="109209" y="97247"/>
            <a:ext cx="11973582" cy="6663506"/>
          </a:xfrm>
          <a:prstGeom prst="rect">
            <a:avLst/>
          </a:prstGeom>
        </p:spPr>
      </p:pic>
      <p:sp>
        <p:nvSpPr>
          <p:cNvPr id="5" name="TextBox 4"/>
          <p:cNvSpPr txBox="1"/>
          <p:nvPr/>
        </p:nvSpPr>
        <p:spPr>
          <a:xfrm>
            <a:off x="152400" y="1175357"/>
            <a:ext cx="11953875" cy="2677656"/>
          </a:xfrm>
          <a:prstGeom prst="rect">
            <a:avLst/>
          </a:prstGeom>
          <a:noFill/>
        </p:spPr>
        <p:txBody>
          <a:bodyPr wrap="square" rtlCol="0">
            <a:spAutoFit/>
          </a:bodyPr>
          <a:lstStyle/>
          <a:p>
            <a:r>
              <a:rPr lang="en-US" sz="2400" dirty="0" smtClean="0">
                <a:solidFill>
                  <a:prstClr val="white"/>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cs typeface="Cambria" panose="02040503050406030204" pitchFamily="18" charset="0"/>
              </a:rPr>
              <a:t>“Realizing </a:t>
            </a:r>
            <a:r>
              <a:rPr lang="en-US" sz="2400" dirty="0">
                <a:solidFill>
                  <a:prstClr val="white"/>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cs typeface="Cambria" panose="02040503050406030204" pitchFamily="18" charset="0"/>
              </a:rPr>
              <a:t>green infrastructure’s full potential requires coordination and collaboration across multiple boundaries – political, jurisdictional, agency, organizational, sectoral, disciplinary, professional,  to  name  just  a  few</a:t>
            </a:r>
            <a:r>
              <a:rPr lang="en-US" sz="2400" dirty="0" smtClean="0">
                <a:solidFill>
                  <a:prstClr val="white"/>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cs typeface="Cambria" panose="02040503050406030204" pitchFamily="18" charset="0"/>
              </a:rPr>
              <a:t>.”    </a:t>
            </a:r>
          </a:p>
          <a:p>
            <a:endParaRPr lang="en-US" sz="2400" dirty="0">
              <a:solidFill>
                <a:prstClr val="white"/>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cs typeface="Cambria" panose="02040503050406030204" pitchFamily="18" charset="0"/>
            </a:endParaRPr>
          </a:p>
          <a:p>
            <a:r>
              <a:rPr lang="en-US" sz="2400" dirty="0" smtClean="0">
                <a:solidFill>
                  <a:prstClr val="white"/>
                </a:solidFill>
                <a:latin typeface="Arial Black" panose="020B0A04020102020204" pitchFamily="34" charset="0"/>
                <a:ea typeface="Times New Roman" panose="02020603050405020304" pitchFamily="18" charset="0"/>
                <a:cs typeface="Cambria" panose="02040503050406030204" pitchFamily="18" charset="0"/>
              </a:rPr>
              <a:t> </a:t>
            </a:r>
          </a:p>
          <a:p>
            <a:endParaRPr lang="en-US" sz="2400" i="1" dirty="0">
              <a:latin typeface="Arial Black" panose="020B0A04020102020204" pitchFamily="34" charset="0"/>
            </a:endParaRPr>
          </a:p>
        </p:txBody>
      </p:sp>
      <p:sp>
        <p:nvSpPr>
          <p:cNvPr id="6" name="Rectangle 5"/>
          <p:cNvSpPr/>
          <p:nvPr/>
        </p:nvSpPr>
        <p:spPr>
          <a:xfrm>
            <a:off x="4343731" y="313137"/>
            <a:ext cx="2968377" cy="646331"/>
          </a:xfrm>
          <a:prstGeom prst="rect">
            <a:avLst/>
          </a:prstGeom>
        </p:spPr>
        <p:txBody>
          <a:bodyPr wrap="none">
            <a:spAutoFit/>
          </a:bodyPr>
          <a:lstStyle/>
          <a:p>
            <a:pPr lvl="0"/>
            <a:r>
              <a:rPr lang="en-US" sz="3600" dirty="0" smtClean="0">
                <a:solidFill>
                  <a:srgbClr val="FFFF00"/>
                </a:solidFill>
                <a:effectLst>
                  <a:outerShdw blurRad="38100" dist="38100" dir="2700000" algn="tl">
                    <a:srgbClr val="000000">
                      <a:alpha val="43137"/>
                    </a:srgbClr>
                  </a:outerShdw>
                </a:effectLst>
                <a:latin typeface="Arial Black" panose="020B0A04020102020204" pitchFamily="34" charset="0"/>
              </a:rPr>
              <a:t>Conclusion</a:t>
            </a:r>
            <a:endParaRPr lang="en-US" sz="3600"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
        <p:nvSpPr>
          <p:cNvPr id="7" name="TextBox 6"/>
          <p:cNvSpPr txBox="1"/>
          <p:nvPr/>
        </p:nvSpPr>
        <p:spPr>
          <a:xfrm>
            <a:off x="109209" y="5572125"/>
            <a:ext cx="12016773" cy="380425"/>
          </a:xfrm>
          <a:prstGeom prst="rect">
            <a:avLst/>
          </a:prstGeom>
          <a:noFill/>
        </p:spPr>
        <p:txBody>
          <a:bodyPr wrap="square" rtlCol="0">
            <a:spAutoFit/>
          </a:bodyPr>
          <a:lstStyle/>
          <a:p>
            <a:pPr marL="25400" marR="33655" lvl="0">
              <a:lnSpc>
                <a:spcPct val="104000"/>
              </a:lnSpc>
              <a:spcBef>
                <a:spcPts val="330"/>
              </a:spcBef>
            </a:pPr>
            <a:r>
              <a:rPr lang="en-US">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b="1">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Greening the Grey: An Institutional Analysis of Green Infrastructure for Sustainable Development in the US</a:t>
            </a:r>
            <a:endParaRPr lang="en-US"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51609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67225" y="273742"/>
            <a:ext cx="7162800" cy="646331"/>
          </a:xfrm>
          <a:prstGeom prst="rect">
            <a:avLst/>
          </a:prstGeom>
          <a:noFill/>
        </p:spPr>
        <p:txBody>
          <a:bodyPr wrap="square" rtlCol="0">
            <a:spAutoFit/>
          </a:bodyPr>
          <a:lstStyle/>
          <a:p>
            <a:pPr lvl="0"/>
            <a:r>
              <a:rPr lang="en-US" sz="3600" dirty="0" smtClean="0">
                <a:solidFill>
                  <a:srgbClr val="FFFF00"/>
                </a:solidFill>
                <a:effectLst>
                  <a:outerShdw blurRad="38100" dist="38100" dir="2700000" algn="tl">
                    <a:srgbClr val="000000">
                      <a:alpha val="43137"/>
                    </a:srgbClr>
                  </a:outerShdw>
                </a:effectLst>
                <a:latin typeface="Arial Black" panose="020B0A04020102020204" pitchFamily="34" charset="0"/>
              </a:rPr>
              <a:t>Conclusion</a:t>
            </a:r>
            <a:endParaRPr lang="en-US" sz="3600"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
        <p:nvSpPr>
          <p:cNvPr id="3" name="Rectangle 2"/>
          <p:cNvSpPr/>
          <p:nvPr/>
        </p:nvSpPr>
        <p:spPr>
          <a:xfrm>
            <a:off x="752475" y="1685925"/>
            <a:ext cx="11082474" cy="1938992"/>
          </a:xfrm>
          <a:prstGeom prst="rect">
            <a:avLst/>
          </a:prstGeom>
        </p:spPr>
        <p:txBody>
          <a:bodyPr wrap="square">
            <a:spAutoFit/>
          </a:bodyPr>
          <a:lstStyle/>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pic>
        <p:nvPicPr>
          <p:cNvPr id="4" name="Picture 3"/>
          <p:cNvPicPr>
            <a:picLocks noChangeAspect="1"/>
          </p:cNvPicPr>
          <p:nvPr/>
        </p:nvPicPr>
        <p:blipFill>
          <a:blip r:embed="rId3"/>
          <a:stretch>
            <a:fillRect/>
          </a:stretch>
        </p:blipFill>
        <p:spPr>
          <a:xfrm>
            <a:off x="109209" y="97247"/>
            <a:ext cx="11973582" cy="6663506"/>
          </a:xfrm>
          <a:prstGeom prst="rect">
            <a:avLst/>
          </a:prstGeom>
        </p:spPr>
      </p:pic>
      <p:sp>
        <p:nvSpPr>
          <p:cNvPr id="5" name="TextBox 4"/>
          <p:cNvSpPr txBox="1"/>
          <p:nvPr/>
        </p:nvSpPr>
        <p:spPr>
          <a:xfrm>
            <a:off x="152400" y="1175357"/>
            <a:ext cx="11953875" cy="3785652"/>
          </a:xfrm>
          <a:prstGeom prst="rect">
            <a:avLst/>
          </a:prstGeom>
          <a:noFill/>
        </p:spPr>
        <p:txBody>
          <a:bodyPr wrap="square" rtlCol="0">
            <a:spAutoFit/>
          </a:bodyPr>
          <a:lstStyle/>
          <a:p>
            <a:r>
              <a:rPr lang="en-US" sz="2400" dirty="0" smtClean="0">
                <a:solidFill>
                  <a:prstClr val="white"/>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cs typeface="Cambria" panose="02040503050406030204" pitchFamily="18" charset="0"/>
              </a:rPr>
              <a:t>“Realizing </a:t>
            </a:r>
            <a:r>
              <a:rPr lang="en-US" sz="2400" dirty="0">
                <a:solidFill>
                  <a:prstClr val="white"/>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cs typeface="Cambria" panose="02040503050406030204" pitchFamily="18" charset="0"/>
              </a:rPr>
              <a:t>green infrastructure’s full potential requires coordination and collaboration across multiple boundaries – political, jurisdictional, agency, organizational, sectoral, disciplinary, professional,  to  name  just  a  few.    </a:t>
            </a:r>
            <a:endParaRPr lang="en-US" sz="2400" dirty="0" smtClean="0">
              <a:solidFill>
                <a:prstClr val="white"/>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cs typeface="Cambria" panose="02040503050406030204" pitchFamily="18" charset="0"/>
            </a:endParaRPr>
          </a:p>
          <a:p>
            <a:endParaRPr lang="en-US" sz="2400" dirty="0">
              <a:solidFill>
                <a:prstClr val="white"/>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cs typeface="Cambria" panose="02040503050406030204" pitchFamily="18" charset="0"/>
            </a:endParaRPr>
          </a:p>
          <a:p>
            <a:r>
              <a:rPr lang="en-US" sz="2400" dirty="0" smtClean="0">
                <a:solidFill>
                  <a:prstClr val="white"/>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cs typeface="Cambria" panose="02040503050406030204" pitchFamily="18" charset="0"/>
              </a:rPr>
              <a:t>The most significant challenge for advancing a robust and </a:t>
            </a:r>
            <a:r>
              <a:rPr lang="en-US" sz="2400" dirty="0">
                <a:solidFill>
                  <a:prstClr val="white"/>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cs typeface="Cambria" panose="02040503050406030204" pitchFamily="18" charset="0"/>
              </a:rPr>
              <a:t>integrated form of green infrastructure may be one of </a:t>
            </a:r>
            <a:r>
              <a:rPr lang="en-US" sz="2400" dirty="0">
                <a:solidFill>
                  <a:srgbClr val="FFFF00"/>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cs typeface="Cambria" panose="02040503050406030204" pitchFamily="18" charset="0"/>
              </a:rPr>
              <a:t>leadership</a:t>
            </a:r>
            <a:r>
              <a:rPr lang="en-US" sz="2400" dirty="0">
                <a:solidFill>
                  <a:prstClr val="white"/>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cs typeface="Cambria" panose="02040503050406030204" pitchFamily="18" charset="0"/>
              </a:rPr>
              <a:t> and </a:t>
            </a:r>
            <a:r>
              <a:rPr lang="en-US" sz="2400" dirty="0">
                <a:solidFill>
                  <a:srgbClr val="FFFF00"/>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cs typeface="Cambria" panose="02040503050406030204" pitchFamily="18" charset="0"/>
              </a:rPr>
              <a:t>collective action</a:t>
            </a:r>
            <a:r>
              <a:rPr lang="en-US" sz="2400" dirty="0" smtClean="0">
                <a:solidFill>
                  <a:prstClr val="white"/>
                </a:solidFill>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cs typeface="Cambria" panose="02040503050406030204" pitchFamily="18" charset="0"/>
              </a:rPr>
              <a:t>.” </a:t>
            </a:r>
          </a:p>
          <a:p>
            <a:r>
              <a:rPr lang="en-US" sz="2400" dirty="0" smtClean="0">
                <a:solidFill>
                  <a:prstClr val="white"/>
                </a:solidFill>
                <a:latin typeface="Arial Black" panose="020B0A04020102020204" pitchFamily="34" charset="0"/>
                <a:ea typeface="Times New Roman" panose="02020603050405020304" pitchFamily="18" charset="0"/>
                <a:cs typeface="Cambria" panose="02040503050406030204" pitchFamily="18" charset="0"/>
              </a:rPr>
              <a:t> </a:t>
            </a:r>
          </a:p>
          <a:p>
            <a:endParaRPr lang="en-US" sz="2400" i="1" dirty="0">
              <a:latin typeface="Arial Black" panose="020B0A04020102020204" pitchFamily="34" charset="0"/>
            </a:endParaRPr>
          </a:p>
        </p:txBody>
      </p:sp>
      <p:sp>
        <p:nvSpPr>
          <p:cNvPr id="6" name="Rectangle 5"/>
          <p:cNvSpPr/>
          <p:nvPr/>
        </p:nvSpPr>
        <p:spPr>
          <a:xfrm>
            <a:off x="4343731" y="313137"/>
            <a:ext cx="2968377" cy="646331"/>
          </a:xfrm>
          <a:prstGeom prst="rect">
            <a:avLst/>
          </a:prstGeom>
        </p:spPr>
        <p:txBody>
          <a:bodyPr wrap="none">
            <a:spAutoFit/>
          </a:bodyPr>
          <a:lstStyle/>
          <a:p>
            <a:pPr lvl="0"/>
            <a:r>
              <a:rPr lang="en-US" sz="3600" dirty="0" smtClean="0">
                <a:solidFill>
                  <a:srgbClr val="FFFF00"/>
                </a:solidFill>
                <a:effectLst>
                  <a:outerShdw blurRad="38100" dist="38100" dir="2700000" algn="tl">
                    <a:srgbClr val="000000">
                      <a:alpha val="43137"/>
                    </a:srgbClr>
                  </a:outerShdw>
                </a:effectLst>
                <a:latin typeface="Arial Black" panose="020B0A04020102020204" pitchFamily="34" charset="0"/>
              </a:rPr>
              <a:t>Conclusion</a:t>
            </a:r>
            <a:endParaRPr lang="en-US" sz="3600"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
        <p:nvSpPr>
          <p:cNvPr id="7" name="TextBox 6"/>
          <p:cNvSpPr txBox="1"/>
          <p:nvPr/>
        </p:nvSpPr>
        <p:spPr>
          <a:xfrm>
            <a:off x="109209" y="5572125"/>
            <a:ext cx="12016773" cy="380425"/>
          </a:xfrm>
          <a:prstGeom prst="rect">
            <a:avLst/>
          </a:prstGeom>
          <a:noFill/>
        </p:spPr>
        <p:txBody>
          <a:bodyPr wrap="square" rtlCol="0">
            <a:spAutoFit/>
          </a:bodyPr>
          <a:lstStyle/>
          <a:p>
            <a:pPr marL="25400" marR="33655" lvl="0">
              <a:lnSpc>
                <a:spcPct val="104000"/>
              </a:lnSpc>
              <a:spcBef>
                <a:spcPts val="330"/>
              </a:spcBef>
            </a:pPr>
            <a:r>
              <a:rPr lang="en-US">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b="1">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Greening the Grey: An Institutional Analysis of Green Infrastructure for Sustainable Development in the US</a:t>
            </a:r>
            <a:endParaRPr lang="en-US"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63154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6314" y="149407"/>
            <a:ext cx="10554788" cy="669743"/>
          </a:xfrm>
        </p:spPr>
        <p:txBody>
          <a:bodyPr>
            <a:noAutofit/>
          </a:bodyPr>
          <a:lstStyle/>
          <a:p>
            <a:pPr algn="ctr"/>
            <a:r>
              <a:rPr lang="en-US" sz="3200" dirty="0" smtClean="0">
                <a:solidFill>
                  <a:srgbClr val="FFFF00"/>
                </a:solidFill>
                <a:latin typeface="Arial Black" panose="020B0A04020102020204" pitchFamily="34" charset="0"/>
              </a:rPr>
              <a:t>References:</a:t>
            </a:r>
            <a:endParaRPr lang="en-US" sz="3200" dirty="0">
              <a:solidFill>
                <a:srgbClr val="FFFF00"/>
              </a:solidFill>
              <a:latin typeface="Arial Black" panose="020B0A04020102020204" pitchFamily="34" charset="0"/>
            </a:endParaRPr>
          </a:p>
        </p:txBody>
      </p:sp>
      <p:sp>
        <p:nvSpPr>
          <p:cNvPr id="2" name="TextBox 1"/>
          <p:cNvSpPr txBox="1"/>
          <p:nvPr/>
        </p:nvSpPr>
        <p:spPr>
          <a:xfrm>
            <a:off x="123825" y="1114426"/>
            <a:ext cx="11934825" cy="1477328"/>
          </a:xfrm>
          <a:prstGeom prst="rect">
            <a:avLst/>
          </a:prstGeom>
          <a:noFill/>
        </p:spPr>
        <p:txBody>
          <a:bodyPr wrap="square" rtlCol="0">
            <a:spAutoFit/>
          </a:bodyPr>
          <a:lstStyle/>
          <a:p>
            <a:pPr lvl="0"/>
            <a:r>
              <a:rPr lang="en-US" dirty="0">
                <a:latin typeface="Arial Black" panose="020B0A04020102020204" pitchFamily="34" charset="0"/>
              </a:rPr>
              <a:t>Allen, W.J., Bosch, O.J.H, Kilvington, M.J., Harley, D. &amp; Brown I. (2001) Monitoring and adaptive management: addressing social and organizational issues to improve information sharing. </a:t>
            </a:r>
            <a:r>
              <a:rPr lang="en-US" i="1" dirty="0">
                <a:latin typeface="Arial Black" panose="020B0A04020102020204" pitchFamily="34" charset="0"/>
              </a:rPr>
              <a:t>Natural Resources Forum </a:t>
            </a:r>
            <a:r>
              <a:rPr lang="en-US" dirty="0">
                <a:latin typeface="Arial Black" panose="020B0A04020102020204" pitchFamily="34" charset="0"/>
              </a:rPr>
              <a:t>25(3):225-233</a:t>
            </a:r>
            <a:r>
              <a:rPr lang="en-US" dirty="0" smtClean="0">
                <a:latin typeface="Arial Black" panose="020B0A04020102020204" pitchFamily="34" charset="0"/>
              </a:rPr>
              <a:t>. Accessed online at</a:t>
            </a:r>
            <a:r>
              <a:rPr lang="en-US" dirty="0">
                <a:latin typeface="Arial Black" panose="020B0A04020102020204" pitchFamily="34" charset="0"/>
              </a:rPr>
              <a:t>: </a:t>
            </a:r>
            <a:r>
              <a:rPr lang="en-US" dirty="0">
                <a:latin typeface="Arial Black" panose="020B0A04020102020204" pitchFamily="34" charset="0"/>
                <a:hlinkClick r:id="rId2"/>
              </a:rPr>
              <a:t>http://</a:t>
            </a:r>
            <a:r>
              <a:rPr lang="en-US" dirty="0" smtClean="0">
                <a:latin typeface="Arial Black" panose="020B0A04020102020204" pitchFamily="34" charset="0"/>
                <a:hlinkClick r:id="rId2"/>
              </a:rPr>
              <a:t>citeseerx.ist.psu.edu/viewdoc/download?doi=10.1.1.570.9407&amp;rep=rep1&amp;type=pdf</a:t>
            </a:r>
            <a:endParaRPr lang="en-US" dirty="0" smtClean="0">
              <a:latin typeface="Arial Black" panose="020B0A04020102020204" pitchFamily="34" charset="0"/>
            </a:endParaRPr>
          </a:p>
          <a:p>
            <a:pPr lvl="0"/>
            <a:endParaRPr lang="en-US" dirty="0"/>
          </a:p>
        </p:txBody>
      </p:sp>
      <p:sp>
        <p:nvSpPr>
          <p:cNvPr id="4" name="Rectangle 3"/>
          <p:cNvSpPr/>
          <p:nvPr/>
        </p:nvSpPr>
        <p:spPr>
          <a:xfrm>
            <a:off x="123825" y="2591754"/>
            <a:ext cx="11639550" cy="4247317"/>
          </a:xfrm>
          <a:prstGeom prst="rect">
            <a:avLst/>
          </a:prstGeom>
        </p:spPr>
        <p:txBody>
          <a:bodyPr wrap="square">
            <a:spAutoFit/>
          </a:bodyPr>
          <a:lstStyle/>
          <a:p>
            <a:r>
              <a:rPr lang="en-US" dirty="0">
                <a:latin typeface="Arial Black" panose="020B0A04020102020204" pitchFamily="34" charset="0"/>
              </a:rPr>
              <a:t>Holling, C. S. (2001). Understanding the complexity of economic, ecological, and social systems. </a:t>
            </a:r>
            <a:r>
              <a:rPr lang="en-US" i="1" dirty="0">
                <a:latin typeface="Arial Black" panose="020B0A04020102020204" pitchFamily="34" charset="0"/>
              </a:rPr>
              <a:t>Ecosystems</a:t>
            </a:r>
            <a:r>
              <a:rPr lang="en-US" dirty="0">
                <a:latin typeface="Arial Black" panose="020B0A04020102020204" pitchFamily="34" charset="0"/>
              </a:rPr>
              <a:t>, </a:t>
            </a:r>
            <a:r>
              <a:rPr lang="en-US" i="1" dirty="0">
                <a:latin typeface="Arial Black" panose="020B0A04020102020204" pitchFamily="34" charset="0"/>
              </a:rPr>
              <a:t>4</a:t>
            </a:r>
            <a:r>
              <a:rPr lang="en-US" dirty="0">
                <a:latin typeface="Arial Black" panose="020B0A04020102020204" pitchFamily="34" charset="0"/>
              </a:rPr>
              <a:t>(5), </a:t>
            </a:r>
            <a:r>
              <a:rPr lang="en-US" dirty="0" smtClean="0">
                <a:latin typeface="Arial Black" panose="020B0A04020102020204" pitchFamily="34" charset="0"/>
              </a:rPr>
              <a:t>390-405. Accessed online at: </a:t>
            </a:r>
            <a:r>
              <a:rPr lang="en-US" dirty="0" smtClean="0">
                <a:latin typeface="Arial Black" panose="020B0A04020102020204" pitchFamily="34" charset="0"/>
                <a:hlinkClick r:id="rId3"/>
              </a:rPr>
              <a:t>https</a:t>
            </a:r>
            <a:r>
              <a:rPr lang="en-US" dirty="0">
                <a:latin typeface="Arial Black" panose="020B0A04020102020204" pitchFamily="34" charset="0"/>
                <a:hlinkClick r:id="rId3"/>
              </a:rPr>
              <a:t>://</a:t>
            </a:r>
            <a:r>
              <a:rPr lang="en-US" dirty="0" smtClean="0">
                <a:latin typeface="Arial Black" panose="020B0A04020102020204" pitchFamily="34" charset="0"/>
                <a:hlinkClick r:id="rId3"/>
              </a:rPr>
              <a:t>link.springer.com/article/10.1007/s10021-001-0101-5</a:t>
            </a:r>
            <a:endParaRPr lang="en-US" dirty="0" smtClean="0">
              <a:latin typeface="Arial Black" panose="020B0A04020102020204" pitchFamily="34" charset="0"/>
            </a:endParaRPr>
          </a:p>
          <a:p>
            <a:endParaRPr lang="en-US" dirty="0">
              <a:latin typeface="Arial Black" panose="020B0A04020102020204" pitchFamily="34" charset="0"/>
            </a:endParaRPr>
          </a:p>
          <a:p>
            <a:r>
              <a:rPr lang="en-US" dirty="0" smtClean="0">
                <a:latin typeface="Arial Black" panose="020B0A04020102020204" pitchFamily="34" charset="0"/>
              </a:rPr>
              <a:t>Kania</a:t>
            </a:r>
            <a:r>
              <a:rPr lang="en-US" dirty="0">
                <a:latin typeface="Arial Black" panose="020B0A04020102020204" pitchFamily="34" charset="0"/>
              </a:rPr>
              <a:t>, J., &amp; Kramer, M. (2011). Collective </a:t>
            </a:r>
            <a:r>
              <a:rPr lang="en-US" dirty="0" smtClean="0">
                <a:latin typeface="Arial Black" panose="020B0A04020102020204" pitchFamily="34" charset="0"/>
              </a:rPr>
              <a:t>impact. </a:t>
            </a:r>
            <a:r>
              <a:rPr lang="en-US" dirty="0" smtClean="0">
                <a:solidFill>
                  <a:prstClr val="white"/>
                </a:solidFill>
                <a:latin typeface="Arial Black" panose="020B0A04020102020204" pitchFamily="34" charset="0"/>
              </a:rPr>
              <a:t>Accessed online at: </a:t>
            </a:r>
            <a:r>
              <a:rPr lang="en-US" dirty="0" smtClean="0">
                <a:solidFill>
                  <a:prstClr val="white"/>
                </a:solidFill>
                <a:latin typeface="Arial Black" panose="020B0A04020102020204" pitchFamily="34" charset="0"/>
                <a:hlinkClick r:id="rId4"/>
              </a:rPr>
              <a:t>https</a:t>
            </a:r>
            <a:r>
              <a:rPr lang="en-US" dirty="0">
                <a:solidFill>
                  <a:prstClr val="white"/>
                </a:solidFill>
                <a:latin typeface="Arial Black" panose="020B0A04020102020204" pitchFamily="34" charset="0"/>
                <a:hlinkClick r:id="rId4"/>
              </a:rPr>
              <a:t>://</a:t>
            </a:r>
            <a:r>
              <a:rPr lang="en-US" dirty="0" smtClean="0">
                <a:solidFill>
                  <a:prstClr val="white"/>
                </a:solidFill>
                <a:latin typeface="Arial Black" panose="020B0A04020102020204" pitchFamily="34" charset="0"/>
                <a:hlinkClick r:id="rId4"/>
              </a:rPr>
              <a:t>ssir.org/articles/entry/collective_impact</a:t>
            </a:r>
            <a:endParaRPr lang="en-US" dirty="0" smtClean="0">
              <a:solidFill>
                <a:prstClr val="white"/>
              </a:solidFill>
              <a:latin typeface="Arial Black" panose="020B0A04020102020204" pitchFamily="34" charset="0"/>
            </a:endParaRPr>
          </a:p>
          <a:p>
            <a:pPr lvl="0"/>
            <a:endParaRPr lang="en-US" dirty="0" smtClean="0">
              <a:solidFill>
                <a:prstClr val="white"/>
              </a:solidFill>
              <a:latin typeface="Arial Black" panose="020B0A04020102020204" pitchFamily="34" charset="0"/>
            </a:endParaRPr>
          </a:p>
          <a:p>
            <a:pPr lvl="0"/>
            <a:r>
              <a:rPr lang="en-US" dirty="0" smtClean="0">
                <a:solidFill>
                  <a:prstClr val="white"/>
                </a:solidFill>
                <a:latin typeface="Arial Black" panose="020B0A04020102020204" pitchFamily="34" charset="0"/>
              </a:rPr>
              <a:t>Kimmel</a:t>
            </a:r>
            <a:r>
              <a:rPr lang="en-US" dirty="0">
                <a:solidFill>
                  <a:prstClr val="white"/>
                </a:solidFill>
                <a:latin typeface="Arial Black" panose="020B0A04020102020204" pitchFamily="34" charset="0"/>
              </a:rPr>
              <a:t>, C., Robertson, D., Hull, R. B., Mortimer, M., &amp; Wernstedt, K. (2013</a:t>
            </a:r>
            <a:r>
              <a:rPr lang="en-US" dirty="0" smtClean="0">
                <a:solidFill>
                  <a:prstClr val="white"/>
                </a:solidFill>
                <a:latin typeface="Arial Black" panose="020B0A04020102020204" pitchFamily="34" charset="0"/>
              </a:rPr>
              <a:t>) </a:t>
            </a:r>
            <a:r>
              <a:rPr lang="en-US" dirty="0">
                <a:solidFill>
                  <a:prstClr val="white"/>
                </a:solidFill>
                <a:latin typeface="Arial Black" panose="020B0A04020102020204" pitchFamily="34" charset="0"/>
              </a:rPr>
              <a:t>Greening the Grey: An Institutional Analysis of Green Infrastructure for Sustainable Development in the US. </a:t>
            </a:r>
            <a:r>
              <a:rPr lang="en-US" i="1" dirty="0">
                <a:solidFill>
                  <a:prstClr val="white"/>
                </a:solidFill>
                <a:latin typeface="Arial Black" panose="020B0A04020102020204" pitchFamily="34" charset="0"/>
              </a:rPr>
              <a:t>Center for Leadership in Global Sustainability, Virginia Tech</a:t>
            </a:r>
            <a:r>
              <a:rPr lang="en-US" dirty="0">
                <a:solidFill>
                  <a:prstClr val="white"/>
                </a:solidFill>
                <a:latin typeface="Arial Black" panose="020B0A04020102020204" pitchFamily="34" charset="0"/>
              </a:rPr>
              <a:t>, </a:t>
            </a:r>
            <a:r>
              <a:rPr lang="en-US" i="1" dirty="0">
                <a:solidFill>
                  <a:prstClr val="white"/>
                </a:solidFill>
                <a:latin typeface="Arial Black" panose="020B0A04020102020204" pitchFamily="34" charset="0"/>
              </a:rPr>
              <a:t>6</a:t>
            </a:r>
            <a:r>
              <a:rPr lang="en-US" dirty="0" smtClean="0">
                <a:solidFill>
                  <a:prstClr val="white"/>
                </a:solidFill>
                <a:latin typeface="Arial Black" panose="020B0A04020102020204" pitchFamily="34" charset="0"/>
              </a:rPr>
              <a:t>.</a:t>
            </a:r>
          </a:p>
          <a:p>
            <a:r>
              <a:rPr lang="en-US" dirty="0" smtClean="0">
                <a:solidFill>
                  <a:prstClr val="white"/>
                </a:solidFill>
                <a:latin typeface="Arial Black" panose="020B0A04020102020204" pitchFamily="34" charset="0"/>
              </a:rPr>
              <a:t>Accessed online at: </a:t>
            </a:r>
            <a:r>
              <a:rPr lang="en-US" dirty="0">
                <a:latin typeface="Arial Black" panose="020B0A04020102020204" pitchFamily="34" charset="0"/>
                <a:hlinkClick r:id="rId5"/>
              </a:rPr>
              <a:t>http://</a:t>
            </a:r>
            <a:r>
              <a:rPr lang="en-US" dirty="0" smtClean="0">
                <a:latin typeface="Arial Black" panose="020B0A04020102020204" pitchFamily="34" charset="0"/>
                <a:hlinkClick r:id="rId5"/>
              </a:rPr>
              <a:t>narc.org/wp-content/uploads/CLiGS-NARC_GI2013_final.pdf</a:t>
            </a:r>
            <a:endParaRPr lang="en-US" dirty="0" smtClean="0">
              <a:latin typeface="Arial Black" panose="020B0A04020102020204" pitchFamily="34" charset="0"/>
            </a:endParaRPr>
          </a:p>
          <a:p>
            <a:endParaRPr lang="en-US" dirty="0">
              <a:solidFill>
                <a:prstClr val="white"/>
              </a:solidFill>
              <a:latin typeface="Arial Black" panose="020B0A04020102020204" pitchFamily="34" charset="0"/>
            </a:endParaRPr>
          </a:p>
          <a:p>
            <a:r>
              <a:rPr lang="en-US" dirty="0">
                <a:latin typeface="Arial Black" panose="020B0A04020102020204" pitchFamily="34" charset="0"/>
              </a:rPr>
              <a:t>McChrystal, G. S., Collins, T., Silverman, D., &amp; </a:t>
            </a:r>
            <a:r>
              <a:rPr lang="en-US" dirty="0" err="1">
                <a:latin typeface="Arial Black" panose="020B0A04020102020204" pitchFamily="34" charset="0"/>
              </a:rPr>
              <a:t>Fussell</a:t>
            </a:r>
            <a:r>
              <a:rPr lang="en-US" dirty="0">
                <a:latin typeface="Arial Black" panose="020B0A04020102020204" pitchFamily="34" charset="0"/>
              </a:rPr>
              <a:t>, C. (2015). </a:t>
            </a:r>
            <a:r>
              <a:rPr lang="en-US" i="1" dirty="0">
                <a:latin typeface="Arial Black" panose="020B0A04020102020204" pitchFamily="34" charset="0"/>
              </a:rPr>
              <a:t>Team of teams: New rules of engagement for a complex world</a:t>
            </a:r>
            <a:r>
              <a:rPr lang="en-US" dirty="0">
                <a:latin typeface="Arial Black" panose="020B0A04020102020204" pitchFamily="34" charset="0"/>
              </a:rPr>
              <a:t>. Penguin</a:t>
            </a:r>
            <a:r>
              <a:rPr lang="en-US" dirty="0">
                <a:solidFill>
                  <a:srgbClr val="222222"/>
                </a:solidFill>
                <a:latin typeface="Arial" panose="020B0604020202020204" pitchFamily="34" charset="0"/>
              </a:rPr>
              <a:t>.</a:t>
            </a:r>
            <a:endParaRPr lang="en-US" dirty="0">
              <a:solidFill>
                <a:prstClr val="white"/>
              </a:solidFill>
              <a:latin typeface="Arial Black" panose="020B0A04020102020204" pitchFamily="34" charset="0"/>
            </a:endParaRPr>
          </a:p>
          <a:p>
            <a:pPr lvl="0"/>
            <a:endParaRPr lang="en-US" dirty="0">
              <a:solidFill>
                <a:prstClr val="white"/>
              </a:solidFill>
              <a:latin typeface="Arial Black" panose="020B0A04020102020204" pitchFamily="34" charset="0"/>
            </a:endParaRPr>
          </a:p>
        </p:txBody>
      </p:sp>
    </p:spTree>
    <p:extLst>
      <p:ext uri="{BB962C8B-B14F-4D97-AF65-F5344CB8AC3E}">
        <p14:creationId xmlns:p14="http://schemas.microsoft.com/office/powerpoint/2010/main" val="348566343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0550" y="123958"/>
            <a:ext cx="10810875" cy="6631244"/>
          </a:xfrm>
          <a:prstGeom prst="rect">
            <a:avLst/>
          </a:prstGeom>
        </p:spPr>
      </p:pic>
      <p:sp>
        <p:nvSpPr>
          <p:cNvPr id="4" name="TextBox 3"/>
          <p:cNvSpPr txBox="1"/>
          <p:nvPr/>
        </p:nvSpPr>
        <p:spPr>
          <a:xfrm>
            <a:off x="518568" y="6141852"/>
            <a:ext cx="10820400" cy="584775"/>
          </a:xfrm>
          <a:prstGeom prst="rect">
            <a:avLst/>
          </a:prstGeom>
          <a:noFill/>
        </p:spPr>
        <p:txBody>
          <a:bodyPr wrap="square" rtlCol="0">
            <a:spAutoFit/>
          </a:bodyPr>
          <a:lstStyle/>
          <a:p>
            <a:r>
              <a:rPr lang="en-US" sz="3200" dirty="0" smtClean="0">
                <a:solidFill>
                  <a:prstClr val="white"/>
                </a:solidFill>
                <a:effectLst>
                  <a:outerShdw blurRad="38100" dist="38100" dir="2700000" algn="tl">
                    <a:srgbClr val="000000">
                      <a:alpha val="43137"/>
                    </a:srgbClr>
                  </a:outerShdw>
                </a:effectLst>
                <a:latin typeface="Arial Black" panose="020B0A04020102020204" pitchFamily="34" charset="0"/>
                <a:ea typeface="+mj-ea"/>
                <a:cs typeface="+mj-cs"/>
              </a:rPr>
              <a:t> </a:t>
            </a:r>
            <a:r>
              <a:rPr lang="en-US" sz="3200" dirty="0" smtClean="0">
                <a:effectLst>
                  <a:outerShdw blurRad="38100" dist="38100" dir="2700000" algn="tl">
                    <a:srgbClr val="000000">
                      <a:alpha val="43137"/>
                    </a:srgbClr>
                  </a:outerShdw>
                </a:effectLst>
                <a:latin typeface="Arial Black" panose="020B0A04020102020204" pitchFamily="34" charset="0"/>
                <a:ea typeface="+mj-ea"/>
                <a:cs typeface="+mj-cs"/>
              </a:rPr>
              <a:t>I Look Forward to </a:t>
            </a:r>
            <a:r>
              <a:rPr lang="en-US" sz="3200" dirty="0">
                <a:effectLst>
                  <a:outerShdw blurRad="38100" dist="38100" dir="2700000" algn="tl">
                    <a:srgbClr val="000000">
                      <a:alpha val="43137"/>
                    </a:srgbClr>
                  </a:outerShdw>
                </a:effectLst>
                <a:latin typeface="Arial Black" panose="020B0A04020102020204" pitchFamily="34" charset="0"/>
                <a:ea typeface="+mj-ea"/>
                <a:cs typeface="+mj-cs"/>
              </a:rPr>
              <a:t>Your Comments &amp; Questions</a:t>
            </a:r>
            <a:endParaRPr lang="en-US" sz="2000" dirty="0">
              <a:effectLst>
                <a:outerShdw blurRad="38100" dist="38100" dir="2700000" algn="tl">
                  <a:srgbClr val="000000">
                    <a:alpha val="43137"/>
                  </a:srgbClr>
                </a:outerShdw>
              </a:effectLst>
              <a:latin typeface="Arial Black" panose="020B0A04020102020204" pitchFamily="34" charset="0"/>
            </a:endParaRPr>
          </a:p>
        </p:txBody>
      </p:sp>
      <p:sp>
        <p:nvSpPr>
          <p:cNvPr id="6" name="TextBox 5"/>
          <p:cNvSpPr txBox="1"/>
          <p:nvPr/>
        </p:nvSpPr>
        <p:spPr>
          <a:xfrm>
            <a:off x="1485900" y="847725"/>
            <a:ext cx="8743950" cy="584775"/>
          </a:xfrm>
          <a:prstGeom prst="rect">
            <a:avLst/>
          </a:prstGeom>
          <a:noFill/>
        </p:spPr>
        <p:txBody>
          <a:bodyPr wrap="square" rtlCol="0">
            <a:spAutoFit/>
          </a:bodyPr>
          <a:lstStyle/>
          <a:p>
            <a:r>
              <a:rPr lang="en-US" sz="3200" dirty="0" smtClean="0">
                <a:solidFill>
                  <a:srgbClr val="FFFF00"/>
                </a:solidFill>
                <a:effectLst>
                  <a:outerShdw blurRad="38100" dist="38100" dir="2700000" algn="tl">
                    <a:srgbClr val="000000">
                      <a:alpha val="43137"/>
                    </a:srgbClr>
                  </a:outerShdw>
                </a:effectLst>
                <a:latin typeface="Arial Black" panose="020B0A04020102020204" pitchFamily="34" charset="0"/>
              </a:rPr>
              <a:t>Thanks for Your Time and Attention!</a:t>
            </a:r>
            <a:endParaRPr lang="en-US" sz="3200"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
        <p:nvSpPr>
          <p:cNvPr id="5" name="TextBox 4"/>
          <p:cNvSpPr txBox="1"/>
          <p:nvPr/>
        </p:nvSpPr>
        <p:spPr>
          <a:xfrm>
            <a:off x="518568" y="6578985"/>
            <a:ext cx="3125343" cy="215444"/>
          </a:xfrm>
          <a:prstGeom prst="rect">
            <a:avLst/>
          </a:prstGeom>
          <a:noFill/>
        </p:spPr>
        <p:txBody>
          <a:bodyPr wrap="square" rtlCol="0">
            <a:spAutoFit/>
          </a:bodyPr>
          <a:lstStyle/>
          <a:p>
            <a:r>
              <a:rPr lang="en-US" sz="800" i="1" dirty="0" smtClean="0">
                <a:solidFill>
                  <a:schemeClr val="tx1">
                    <a:lumMod val="75000"/>
                  </a:schemeClr>
                </a:solidFill>
                <a:effectLst>
                  <a:outerShdw blurRad="38100" dist="38100" dir="2700000" algn="tl">
                    <a:srgbClr val="000000">
                      <a:alpha val="43137"/>
                    </a:srgbClr>
                  </a:outerShdw>
                </a:effectLst>
                <a:latin typeface="Arial Black" panose="020B0A04020102020204" pitchFamily="34" charset="0"/>
              </a:rPr>
              <a:t>Photo: Eric DeBord</a:t>
            </a:r>
            <a:endParaRPr lang="en-US" sz="800" i="1" dirty="0">
              <a:solidFill>
                <a:schemeClr val="tx1">
                  <a:lumMod val="75000"/>
                </a:schemeClr>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22375156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9848" y="241820"/>
            <a:ext cx="9304704" cy="646331"/>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latin typeface="Arial Black" panose="020B0A04020102020204" pitchFamily="34" charset="0"/>
              </a:rPr>
              <a:t>What is Green Infrastructure?  </a:t>
            </a:r>
            <a:r>
              <a:rPr lang="en-US" sz="3600" b="1" dirty="0" smtClean="0">
                <a:solidFill>
                  <a:srgbClr val="FFFF00"/>
                </a:solidFill>
                <a:latin typeface="Arial Black" panose="020B0A04020102020204" pitchFamily="34" charset="0"/>
              </a:rPr>
              <a:t> </a:t>
            </a:r>
            <a:endParaRPr lang="en-US" sz="3600" b="1" dirty="0">
              <a:solidFill>
                <a:srgbClr val="FFFF00"/>
              </a:solidFill>
              <a:latin typeface="Arial Black" panose="020B0A04020102020204" pitchFamily="34" charset="0"/>
            </a:endParaRPr>
          </a:p>
        </p:txBody>
      </p:sp>
      <p:sp>
        <p:nvSpPr>
          <p:cNvPr id="3" name="Rectangle 2"/>
          <p:cNvSpPr/>
          <p:nvPr/>
        </p:nvSpPr>
        <p:spPr>
          <a:xfrm>
            <a:off x="429846" y="1701556"/>
            <a:ext cx="11217534" cy="1569660"/>
          </a:xfrm>
          <a:prstGeom prst="rect">
            <a:avLst/>
          </a:prstGeom>
        </p:spPr>
        <p:txBody>
          <a:bodyPr wrap="square">
            <a:spAutoFit/>
          </a:bodyPr>
          <a:lstStyle/>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sp>
        <p:nvSpPr>
          <p:cNvPr id="4" name="Rectangle 3"/>
          <p:cNvSpPr/>
          <p:nvPr/>
        </p:nvSpPr>
        <p:spPr>
          <a:xfrm>
            <a:off x="1255990" y="1701556"/>
            <a:ext cx="10279517" cy="461665"/>
          </a:xfrm>
          <a:prstGeom prst="rect">
            <a:avLst/>
          </a:prstGeom>
        </p:spPr>
        <p:txBody>
          <a:bodyPr wrap="square">
            <a:spAutoFit/>
          </a:bodyPr>
          <a:lstStyle/>
          <a:p>
            <a:r>
              <a:rPr lang="en-US" sz="2400" b="1" dirty="0" smtClean="0">
                <a:solidFill>
                  <a:srgbClr val="FFFFFF"/>
                </a:solidFill>
                <a:effectLst>
                  <a:outerShdw blurRad="38100" dist="38100" dir="2700000" algn="tl">
                    <a:srgbClr val="000000">
                      <a:alpha val="43137"/>
                    </a:srgbClr>
                  </a:outerShdw>
                </a:effectLst>
                <a:latin typeface="Arial"/>
              </a:rPr>
              <a:t> </a:t>
            </a:r>
            <a:endParaRPr lang="en-US" dirty="0"/>
          </a:p>
        </p:txBody>
      </p:sp>
      <p:sp>
        <p:nvSpPr>
          <p:cNvPr id="5" name="Rectangle 4"/>
          <p:cNvSpPr/>
          <p:nvPr/>
        </p:nvSpPr>
        <p:spPr>
          <a:xfrm>
            <a:off x="941941" y="1643219"/>
            <a:ext cx="269626" cy="461665"/>
          </a:xfrm>
          <a:prstGeom prst="rect">
            <a:avLst/>
          </a:prstGeom>
        </p:spPr>
        <p:txBody>
          <a:bodyPr wrap="none">
            <a:spAutoFit/>
          </a:bodyPr>
          <a:lstStyle/>
          <a:p>
            <a:r>
              <a:rPr lang="en-US" sz="2400" b="1" dirty="0" smtClean="0">
                <a:solidFill>
                  <a:srgbClr val="FFFFFF"/>
                </a:solidFill>
                <a:effectLst>
                  <a:outerShdw blurRad="38100" dist="38100" dir="2700000" algn="tl">
                    <a:srgbClr val="000000">
                      <a:alpha val="43137"/>
                    </a:srgbClr>
                  </a:outerShdw>
                </a:effectLst>
                <a:latin typeface="Arial"/>
              </a:rPr>
              <a:t> </a:t>
            </a:r>
            <a:endParaRPr lang="en-US" dirty="0"/>
          </a:p>
        </p:txBody>
      </p:sp>
      <p:sp>
        <p:nvSpPr>
          <p:cNvPr id="7" name="Rectangle 6"/>
          <p:cNvSpPr/>
          <p:nvPr/>
        </p:nvSpPr>
        <p:spPr>
          <a:xfrm>
            <a:off x="228601" y="1488407"/>
            <a:ext cx="11963399" cy="4669676"/>
          </a:xfrm>
          <a:prstGeom prst="rect">
            <a:avLst/>
          </a:prstGeom>
        </p:spPr>
        <p:txBody>
          <a:bodyPr wrap="square">
            <a:spAutoFit/>
          </a:bodyPr>
          <a:lstStyle/>
          <a:p>
            <a:pPr marL="25400" marR="33655">
              <a:lnSpc>
                <a:spcPct val="104000"/>
              </a:lnSpc>
              <a:spcBef>
                <a:spcPts val="330"/>
              </a:spcBef>
              <a:spcAft>
                <a:spcPts val="0"/>
              </a:spcAft>
            </a:pPr>
            <a:r>
              <a:rPr lang="en-US" sz="2200" dirty="0" smtClean="0">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cs typeface="Arial" panose="020B0604020202020204" pitchFamily="34" charset="0"/>
              </a:rPr>
              <a:t>“</a:t>
            </a:r>
            <a:r>
              <a:rPr lang="en-US" sz="2400" dirty="0" smtClean="0">
                <a:effectLst>
                  <a:outerShdw blurRad="38100" dist="38100" dir="2700000" algn="tl">
                    <a:srgbClr val="000000">
                      <a:alpha val="43137"/>
                    </a:srgbClr>
                  </a:outerShdw>
                </a:effectLst>
                <a:latin typeface="Arial Black" panose="020B0A04020102020204" pitchFamily="34" charset="0"/>
              </a:rPr>
              <a:t>Green </a:t>
            </a:r>
            <a:r>
              <a:rPr lang="en-US" sz="2400" dirty="0">
                <a:effectLst>
                  <a:outerShdw blurRad="38100" dist="38100" dir="2700000" algn="tl">
                    <a:srgbClr val="000000">
                      <a:alpha val="43137"/>
                    </a:srgbClr>
                  </a:outerShdw>
                </a:effectLst>
                <a:latin typeface="Arial Black" panose="020B0A04020102020204" pitchFamily="34" charset="0"/>
              </a:rPr>
              <a:t>infrastructure  is more than a bioswale or a green roof or a forested corridor – it’s a different  way  of  thinking  about  infrastructure.  </a:t>
            </a:r>
            <a:endParaRPr lang="en-US" sz="2400" dirty="0" smtClean="0">
              <a:effectLst>
                <a:outerShdw blurRad="38100" dist="38100" dir="2700000" algn="tl">
                  <a:srgbClr val="000000">
                    <a:alpha val="43137"/>
                  </a:srgbClr>
                </a:outerShdw>
              </a:effectLst>
              <a:latin typeface="Arial Black" panose="020B0A04020102020204" pitchFamily="34" charset="0"/>
            </a:endParaRPr>
          </a:p>
          <a:p>
            <a:pPr marL="25400" marR="33655">
              <a:lnSpc>
                <a:spcPct val="104000"/>
              </a:lnSpc>
              <a:spcBef>
                <a:spcPts val="330"/>
              </a:spcBef>
              <a:spcAft>
                <a:spcPts val="0"/>
              </a:spcAft>
            </a:pPr>
            <a:endParaRPr lang="en-US" sz="2400" dirty="0">
              <a:effectLst>
                <a:outerShdw blurRad="38100" dist="38100" dir="2700000" algn="tl">
                  <a:srgbClr val="000000">
                    <a:alpha val="43137"/>
                  </a:srgbClr>
                </a:outerShdw>
              </a:effectLst>
              <a:latin typeface="Arial Black" panose="020B0A04020102020204" pitchFamily="34" charset="0"/>
            </a:endParaRPr>
          </a:p>
          <a:p>
            <a:pPr marL="25400" marR="33655">
              <a:lnSpc>
                <a:spcPct val="104000"/>
              </a:lnSpc>
              <a:spcBef>
                <a:spcPts val="330"/>
              </a:spcBef>
              <a:spcAft>
                <a:spcPts val="0"/>
              </a:spcAft>
            </a:pPr>
            <a:r>
              <a:rPr lang="en-US" sz="2400" dirty="0" smtClean="0">
                <a:effectLst>
                  <a:outerShdw blurRad="38100" dist="38100" dir="2700000" algn="tl">
                    <a:srgbClr val="000000">
                      <a:alpha val="43137"/>
                    </a:srgbClr>
                  </a:outerShdw>
                </a:effectLst>
                <a:latin typeface="Arial Black" panose="020B0A04020102020204" pitchFamily="34" charset="0"/>
              </a:rPr>
              <a:t>Understood  </a:t>
            </a:r>
            <a:r>
              <a:rPr lang="en-US" sz="2400" dirty="0">
                <a:effectLst>
                  <a:outerShdw blurRad="38100" dist="38100" dir="2700000" algn="tl">
                    <a:srgbClr val="000000">
                      <a:alpha val="43137"/>
                    </a:srgbClr>
                  </a:outerShdw>
                </a:effectLst>
                <a:latin typeface="Arial Black" panose="020B0A04020102020204" pitchFamily="34" charset="0"/>
              </a:rPr>
              <a:t>as  a  multi-</a:t>
            </a:r>
            <a:r>
              <a:rPr lang="en-US" sz="2400" dirty="0" smtClean="0">
                <a:effectLst>
                  <a:outerShdw blurRad="38100" dist="38100" dir="2700000" algn="tl">
                    <a:srgbClr val="000000">
                      <a:alpha val="43137"/>
                    </a:srgbClr>
                  </a:outerShdw>
                </a:effectLst>
                <a:latin typeface="Arial Black" panose="020B0A04020102020204" pitchFamily="34" charset="0"/>
              </a:rPr>
              <a:t>­scale  </a:t>
            </a:r>
            <a:r>
              <a:rPr lang="en-US" sz="2400" dirty="0">
                <a:effectLst>
                  <a:outerShdw blurRad="38100" dist="38100" dir="2700000" algn="tl">
                    <a:srgbClr val="000000">
                      <a:alpha val="43137"/>
                    </a:srgbClr>
                  </a:outerShdw>
                </a:effectLst>
                <a:latin typeface="Arial Black" panose="020B0A04020102020204" pitchFamily="34" charset="0"/>
              </a:rPr>
              <a:t>network  of ecological  features  and  systems  that  provide  multiple  functions  and  benefits,  </a:t>
            </a:r>
            <a:r>
              <a:rPr lang="en-US" sz="2400" dirty="0" smtClean="0">
                <a:effectLst>
                  <a:outerShdw blurRad="38100" dist="38100" dir="2700000" algn="tl">
                    <a:srgbClr val="000000">
                      <a:alpha val="43137"/>
                    </a:srgbClr>
                  </a:outerShdw>
                </a:effectLst>
                <a:latin typeface="Arial Black" panose="020B0A04020102020204" pitchFamily="34" charset="0"/>
              </a:rPr>
              <a:t>GI  </a:t>
            </a:r>
            <a:r>
              <a:rPr lang="en-US" sz="2400" dirty="0">
                <a:effectLst>
                  <a:outerShdw blurRad="38100" dist="38100" dir="2700000" algn="tl">
                    <a:srgbClr val="000000">
                      <a:alpha val="43137"/>
                    </a:srgbClr>
                  </a:outerShdw>
                </a:effectLst>
                <a:latin typeface="Arial Black" panose="020B0A04020102020204" pitchFamily="34" charset="0"/>
              </a:rPr>
              <a:t>provides  a systems  approach  to  planning  and  development  </a:t>
            </a:r>
            <a:r>
              <a:rPr lang="en-US" sz="2400" dirty="0" smtClean="0">
                <a:effectLst>
                  <a:outerShdw blurRad="38100" dist="38100" dir="2700000" algn="tl">
                    <a:srgbClr val="000000">
                      <a:alpha val="43137"/>
                    </a:srgbClr>
                  </a:outerShdw>
                </a:effectLst>
                <a:latin typeface="Arial Black" panose="020B0A04020102020204" pitchFamily="34" charset="0"/>
              </a:rPr>
              <a:t>that recognizes the value of ecosystem services  </a:t>
            </a:r>
            <a:r>
              <a:rPr lang="en-US" sz="2400" dirty="0">
                <a:effectLst>
                  <a:outerShdw blurRad="38100" dist="38100" dir="2700000" algn="tl">
                    <a:srgbClr val="000000">
                      <a:alpha val="43137"/>
                    </a:srgbClr>
                  </a:outerShdw>
                </a:effectLst>
                <a:latin typeface="Arial Black" panose="020B0A04020102020204" pitchFamily="34" charset="0"/>
              </a:rPr>
              <a:t>and  strives  to  integrate  and  enhance  those  ecosystem  services  within  our  built environment</a:t>
            </a:r>
            <a:r>
              <a:rPr lang="en-US" sz="2400" dirty="0" smtClean="0">
                <a:effectLst>
                  <a:outerShdw blurRad="38100" dist="38100" dir="2700000" algn="tl">
                    <a:srgbClr val="000000">
                      <a:alpha val="43137"/>
                    </a:srgbClr>
                  </a:outerShdw>
                </a:effectLst>
                <a:latin typeface="Arial Black" panose="020B0A04020102020204" pitchFamily="34" charset="0"/>
              </a:rPr>
              <a:t>.” </a:t>
            </a:r>
            <a:endParaRPr lang="en-US" sz="2200" dirty="0" smtClean="0">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cs typeface="Arial" panose="020B0604020202020204" pitchFamily="34" charset="0"/>
            </a:endParaRPr>
          </a:p>
          <a:p>
            <a:pPr marL="25400" marR="33655">
              <a:lnSpc>
                <a:spcPct val="104000"/>
              </a:lnSpc>
              <a:spcBef>
                <a:spcPts val="330"/>
              </a:spcBef>
              <a:spcAft>
                <a:spcPts val="0"/>
              </a:spcAft>
            </a:pPr>
            <a:endParaRPr lang="en-US" sz="2200" dirty="0">
              <a:latin typeface="Arial Black" panose="020B0A04020102020204" pitchFamily="34" charset="0"/>
              <a:ea typeface="Times New Roman" panose="02020603050405020304" pitchFamily="18" charset="0"/>
              <a:cs typeface="Arial" panose="020B0604020202020204" pitchFamily="34" charset="0"/>
            </a:endParaRPr>
          </a:p>
          <a:p>
            <a:pPr marL="25400" marR="33655">
              <a:lnSpc>
                <a:spcPct val="104000"/>
              </a:lnSpc>
              <a:spcBef>
                <a:spcPts val="330"/>
              </a:spcBef>
              <a:spcAft>
                <a:spcPts val="0"/>
              </a:spcAft>
            </a:pPr>
            <a:endParaRPr lang="en-US" dirty="0" smtClean="0">
              <a:latin typeface="Arial" panose="020B0604020202020204" pitchFamily="34" charset="0"/>
              <a:cs typeface="Arial" panose="020B0604020202020204" pitchFamily="34" charset="0"/>
            </a:endParaRPr>
          </a:p>
          <a:p>
            <a:pPr marL="25400" marR="33655">
              <a:lnSpc>
                <a:spcPct val="104000"/>
              </a:lnSpc>
              <a:spcBef>
                <a:spcPts val="330"/>
              </a:spcBef>
              <a:spcAft>
                <a:spcPts val="0"/>
              </a:spcAft>
            </a:pPr>
            <a:endParaRPr lang="en-US" dirty="0" smtClean="0">
              <a:latin typeface="Arial" panose="020B0604020202020204" pitchFamily="34" charset="0"/>
              <a:cs typeface="Arial" panose="020B0604020202020204" pitchFamily="34" charset="0"/>
            </a:endParaRPr>
          </a:p>
        </p:txBody>
      </p:sp>
      <p:sp>
        <p:nvSpPr>
          <p:cNvPr id="6" name="TextBox 5"/>
          <p:cNvSpPr txBox="1"/>
          <p:nvPr/>
        </p:nvSpPr>
        <p:spPr>
          <a:xfrm>
            <a:off x="147637" y="5451095"/>
            <a:ext cx="12049125" cy="706988"/>
          </a:xfrm>
          <a:prstGeom prst="rect">
            <a:avLst/>
          </a:prstGeom>
          <a:noFill/>
        </p:spPr>
        <p:txBody>
          <a:bodyPr wrap="square" rtlCol="0">
            <a:spAutoFit/>
          </a:bodyPr>
          <a:lstStyle/>
          <a:p>
            <a:pPr marL="25400" marR="33655" lvl="0">
              <a:lnSpc>
                <a:spcPct val="104000"/>
              </a:lnSpc>
              <a:spcBef>
                <a:spcPts val="330"/>
              </a:spcBef>
            </a:pPr>
            <a:r>
              <a:rPr lang="en-US">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b="1">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Greening the Grey: An Institutional Analysis of Green Infrastructure for Sustainable Development in the US</a:t>
            </a:r>
            <a:endParaRPr lang="en-US" b="1">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p>
            <a:pPr marL="25400" marR="33655" lvl="0">
              <a:lnSpc>
                <a:spcPct val="104000"/>
              </a:lnSpc>
              <a:spcBef>
                <a:spcPts val="330"/>
              </a:spcBef>
            </a:pPr>
            <a:endParaRPr lang="en-US" b="1" dirty="0">
              <a:solidFill>
                <a:prstClr val="white"/>
              </a:solidFill>
              <a:latin typeface="Arial Black" panose="020B0A040201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4968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0561" y="270395"/>
            <a:ext cx="9304704" cy="646331"/>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latin typeface="Arial Black" panose="020B0A04020102020204" pitchFamily="34" charset="0"/>
              </a:rPr>
              <a:t>What is Green Infrastructure?   </a:t>
            </a:r>
            <a:endParaRPr lang="en-US" sz="36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
        <p:nvSpPr>
          <p:cNvPr id="3" name="Rectangle 2"/>
          <p:cNvSpPr/>
          <p:nvPr/>
        </p:nvSpPr>
        <p:spPr>
          <a:xfrm>
            <a:off x="429846" y="1701556"/>
            <a:ext cx="11217534" cy="1569660"/>
          </a:xfrm>
          <a:prstGeom prst="rect">
            <a:avLst/>
          </a:prstGeom>
        </p:spPr>
        <p:txBody>
          <a:bodyPr wrap="square">
            <a:spAutoFit/>
          </a:bodyPr>
          <a:lstStyle/>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sp>
        <p:nvSpPr>
          <p:cNvPr id="4" name="Rectangle 3"/>
          <p:cNvSpPr/>
          <p:nvPr/>
        </p:nvSpPr>
        <p:spPr>
          <a:xfrm>
            <a:off x="1255990" y="1701556"/>
            <a:ext cx="10279517" cy="461665"/>
          </a:xfrm>
          <a:prstGeom prst="rect">
            <a:avLst/>
          </a:prstGeom>
        </p:spPr>
        <p:txBody>
          <a:bodyPr wrap="square">
            <a:spAutoFit/>
          </a:bodyPr>
          <a:lstStyle/>
          <a:p>
            <a:r>
              <a:rPr lang="en-US" sz="2400" b="1" dirty="0" smtClean="0">
                <a:solidFill>
                  <a:srgbClr val="FFFFFF"/>
                </a:solidFill>
                <a:effectLst>
                  <a:outerShdw blurRad="38100" dist="38100" dir="2700000" algn="tl">
                    <a:srgbClr val="000000">
                      <a:alpha val="43137"/>
                    </a:srgbClr>
                  </a:outerShdw>
                </a:effectLst>
                <a:latin typeface="Arial"/>
              </a:rPr>
              <a:t> </a:t>
            </a:r>
            <a:endParaRPr lang="en-US" dirty="0"/>
          </a:p>
        </p:txBody>
      </p:sp>
      <p:sp>
        <p:nvSpPr>
          <p:cNvPr id="5" name="Rectangle 4"/>
          <p:cNvSpPr/>
          <p:nvPr/>
        </p:nvSpPr>
        <p:spPr>
          <a:xfrm>
            <a:off x="941941" y="1643219"/>
            <a:ext cx="269626" cy="461665"/>
          </a:xfrm>
          <a:prstGeom prst="rect">
            <a:avLst/>
          </a:prstGeom>
        </p:spPr>
        <p:txBody>
          <a:bodyPr wrap="none">
            <a:spAutoFit/>
          </a:bodyPr>
          <a:lstStyle/>
          <a:p>
            <a:r>
              <a:rPr lang="en-US" sz="2400" b="1" dirty="0" smtClean="0">
                <a:solidFill>
                  <a:srgbClr val="FFFFFF"/>
                </a:solidFill>
                <a:effectLst>
                  <a:outerShdw blurRad="38100" dist="38100" dir="2700000" algn="tl">
                    <a:srgbClr val="000000">
                      <a:alpha val="43137"/>
                    </a:srgbClr>
                  </a:outerShdw>
                </a:effectLst>
                <a:latin typeface="Arial"/>
              </a:rPr>
              <a:t> </a:t>
            </a:r>
            <a:endParaRPr lang="en-US" dirty="0"/>
          </a:p>
        </p:txBody>
      </p:sp>
      <p:sp>
        <p:nvSpPr>
          <p:cNvPr id="7" name="Rectangle 6"/>
          <p:cNvSpPr/>
          <p:nvPr/>
        </p:nvSpPr>
        <p:spPr>
          <a:xfrm>
            <a:off x="257175" y="831182"/>
            <a:ext cx="12011025" cy="5451172"/>
          </a:xfrm>
          <a:prstGeom prst="rect">
            <a:avLst/>
          </a:prstGeom>
        </p:spPr>
        <p:txBody>
          <a:bodyPr wrap="square">
            <a:spAutoFit/>
          </a:bodyPr>
          <a:lstStyle/>
          <a:p>
            <a:pPr marL="25400" marR="33655">
              <a:lnSpc>
                <a:spcPct val="104000"/>
              </a:lnSpc>
              <a:spcBef>
                <a:spcPts val="330"/>
              </a:spcBef>
              <a:spcAft>
                <a:spcPts val="0"/>
              </a:spcAft>
            </a:pPr>
            <a:endParaRPr lang="en-US" sz="2200" dirty="0">
              <a:latin typeface="Arial Black" panose="020B0A04020102020204" pitchFamily="34" charset="0"/>
              <a:ea typeface="Times New Roman" panose="02020603050405020304" pitchFamily="18" charset="0"/>
              <a:cs typeface="Arial" panose="020B0604020202020204" pitchFamily="34" charset="0"/>
            </a:endParaRPr>
          </a:p>
          <a:p>
            <a:pPr marL="25400" marR="33655">
              <a:lnSpc>
                <a:spcPct val="104000"/>
              </a:lnSpc>
              <a:spcBef>
                <a:spcPts val="330"/>
              </a:spcBef>
              <a:spcAft>
                <a:spcPts val="0"/>
              </a:spcAft>
            </a:pPr>
            <a:r>
              <a:rPr lang="en-US" sz="2400" dirty="0" smtClean="0">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cs typeface="Arial" panose="020B0604020202020204" pitchFamily="34" charset="0"/>
              </a:rPr>
              <a:t>“Green infrastructure is not limited to a particular type of technology  or feature doing a specific job” </a:t>
            </a:r>
          </a:p>
          <a:p>
            <a:pPr marL="25400" marR="33655">
              <a:lnSpc>
                <a:spcPct val="104000"/>
              </a:lnSpc>
              <a:spcBef>
                <a:spcPts val="330"/>
              </a:spcBef>
              <a:spcAft>
                <a:spcPts val="0"/>
              </a:spcAft>
            </a:pPr>
            <a:endParaRPr lang="en-US" sz="2400" dirty="0">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cs typeface="Arial" panose="020B0604020202020204" pitchFamily="34" charset="0"/>
            </a:endParaRPr>
          </a:p>
          <a:p>
            <a:pPr marL="25400" marR="33655">
              <a:lnSpc>
                <a:spcPct val="104000"/>
              </a:lnSpc>
              <a:spcBef>
                <a:spcPts val="330"/>
              </a:spcBef>
              <a:spcAft>
                <a:spcPts val="0"/>
              </a:spcAft>
            </a:pPr>
            <a:endParaRPr lang="en-US" sz="2200" dirty="0" smtClean="0">
              <a:effectLst/>
              <a:latin typeface="Arial Black" panose="020B0A04020102020204" pitchFamily="34" charset="0"/>
              <a:ea typeface="Times New Roman" panose="02020603050405020304" pitchFamily="18" charset="0"/>
              <a:cs typeface="Arial" panose="020B0604020202020204" pitchFamily="34" charset="0"/>
            </a:endParaRPr>
          </a:p>
          <a:p>
            <a:pPr marL="25400" marR="33655">
              <a:lnSpc>
                <a:spcPct val="104000"/>
              </a:lnSpc>
              <a:spcBef>
                <a:spcPts val="330"/>
              </a:spcBef>
              <a:spcAft>
                <a:spcPts val="0"/>
              </a:spcAft>
            </a:pPr>
            <a:endParaRPr lang="en-US" sz="2200" dirty="0">
              <a:latin typeface="Arial Black" panose="020B0A04020102020204" pitchFamily="34" charset="0"/>
              <a:ea typeface="Times New Roman" panose="02020603050405020304" pitchFamily="18" charset="0"/>
              <a:cs typeface="Arial" panose="020B0604020202020204" pitchFamily="34" charset="0"/>
            </a:endParaRPr>
          </a:p>
          <a:p>
            <a:pPr marL="25400" marR="33655">
              <a:lnSpc>
                <a:spcPct val="104000"/>
              </a:lnSpc>
              <a:spcBef>
                <a:spcPts val="330"/>
              </a:spcBef>
              <a:spcAft>
                <a:spcPts val="0"/>
              </a:spcAft>
            </a:pPr>
            <a:endParaRPr lang="en-US" sz="2200" dirty="0" smtClean="0">
              <a:effectLst/>
              <a:latin typeface="Arial Black" panose="020B0A04020102020204" pitchFamily="34" charset="0"/>
              <a:ea typeface="Times New Roman" panose="02020603050405020304" pitchFamily="18" charset="0"/>
              <a:cs typeface="Arial" panose="020B0604020202020204" pitchFamily="34" charset="0"/>
            </a:endParaRPr>
          </a:p>
          <a:p>
            <a:pPr marL="25400" marR="33655">
              <a:lnSpc>
                <a:spcPct val="104000"/>
              </a:lnSpc>
              <a:spcBef>
                <a:spcPts val="330"/>
              </a:spcBef>
              <a:spcAft>
                <a:spcPts val="0"/>
              </a:spcAft>
            </a:pPr>
            <a:endParaRPr lang="en-US" sz="2200" dirty="0">
              <a:latin typeface="Arial Black" panose="020B0A04020102020204" pitchFamily="34" charset="0"/>
              <a:ea typeface="Times New Roman" panose="02020603050405020304" pitchFamily="18" charset="0"/>
              <a:cs typeface="Arial" panose="020B0604020202020204" pitchFamily="34" charset="0"/>
            </a:endParaRPr>
          </a:p>
          <a:p>
            <a:pPr marL="25400" marR="33655">
              <a:lnSpc>
                <a:spcPct val="104000"/>
              </a:lnSpc>
              <a:spcBef>
                <a:spcPts val="330"/>
              </a:spcBef>
              <a:spcAft>
                <a:spcPts val="0"/>
              </a:spcAft>
            </a:pPr>
            <a:endParaRPr lang="en-US" sz="2200" dirty="0" smtClean="0">
              <a:effectLst/>
              <a:latin typeface="Arial Black" panose="020B0A04020102020204" pitchFamily="34" charset="0"/>
              <a:ea typeface="Times New Roman" panose="02020603050405020304" pitchFamily="18" charset="0"/>
              <a:cs typeface="Arial" panose="020B0604020202020204" pitchFamily="34" charset="0"/>
            </a:endParaRPr>
          </a:p>
          <a:p>
            <a:pPr marL="25400" marR="33655">
              <a:lnSpc>
                <a:spcPct val="104000"/>
              </a:lnSpc>
              <a:spcBef>
                <a:spcPts val="330"/>
              </a:spcBef>
              <a:spcAft>
                <a:spcPts val="0"/>
              </a:spcAft>
            </a:pPr>
            <a:endParaRPr lang="en-US" sz="2200" dirty="0" smtClean="0">
              <a:effectLst/>
              <a:latin typeface="Arial Black" panose="020B0A04020102020204" pitchFamily="34" charset="0"/>
              <a:ea typeface="Times New Roman" panose="02020603050405020304" pitchFamily="18" charset="0"/>
              <a:cs typeface="Arial" panose="020B0604020202020204" pitchFamily="34" charset="0"/>
            </a:endParaRPr>
          </a:p>
          <a:p>
            <a:pPr marL="25400" marR="33655">
              <a:lnSpc>
                <a:spcPct val="104000"/>
              </a:lnSpc>
              <a:spcBef>
                <a:spcPts val="330"/>
              </a:spcBef>
              <a:spcAft>
                <a:spcPts val="0"/>
              </a:spcAft>
            </a:pPr>
            <a:endParaRPr lang="en-US" sz="2200" dirty="0" smtClean="0">
              <a:effectLst/>
              <a:latin typeface="Arial Black" panose="020B0A04020102020204" pitchFamily="34" charset="0"/>
              <a:ea typeface="Times New Roman" panose="02020603050405020304" pitchFamily="18" charset="0"/>
              <a:cs typeface="Arial" panose="020B0604020202020204" pitchFamily="34" charset="0"/>
            </a:endParaRPr>
          </a:p>
          <a:p>
            <a:pPr marL="25400" marR="33655" lvl="0">
              <a:lnSpc>
                <a:spcPct val="104000"/>
              </a:lnSpc>
              <a:spcBef>
                <a:spcPts val="330"/>
              </a:spcBef>
            </a:pPr>
            <a:r>
              <a:rPr lang="en-US"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Greening the Grey: An Institutional Analysis of Green Infrastructure for Sustainable Development in the US</a:t>
            </a:r>
            <a:endParaRPr lang="en-US"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p>
            <a:pPr marL="25400" marR="33655" lvl="0">
              <a:lnSpc>
                <a:spcPct val="104000"/>
              </a:lnSpc>
              <a:spcBef>
                <a:spcPts val="330"/>
              </a:spcBef>
            </a:pPr>
            <a:endParaRPr lang="en-US" b="1" dirty="0">
              <a:solidFill>
                <a:prstClr val="white"/>
              </a:solidFill>
              <a:latin typeface="Arial Black" panose="020B0A04020102020204" pitchFamily="34" charset="0"/>
              <a:ea typeface="Times New Roman" panose="02020603050405020304" pitchFamily="18" charset="0"/>
              <a:cs typeface="Times New Roman" panose="02020603050405020304" pitchFamily="18" charset="0"/>
            </a:endParaRPr>
          </a:p>
          <a:p>
            <a:pPr marL="25400" marR="33655">
              <a:lnSpc>
                <a:spcPct val="104000"/>
              </a:lnSpc>
              <a:spcBef>
                <a:spcPts val="330"/>
              </a:spcBef>
              <a:spcAft>
                <a:spcPts val="0"/>
              </a:spcAft>
            </a:pPr>
            <a:endParaRPr lang="en-US" sz="2200" dirty="0">
              <a:latin typeface="Arial Black" panose="020B0A040201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92085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0561" y="270395"/>
            <a:ext cx="9304704" cy="646331"/>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latin typeface="Arial Black" panose="020B0A04020102020204" pitchFamily="34" charset="0"/>
              </a:rPr>
              <a:t>What is Green Infrastructure?   </a:t>
            </a:r>
            <a:endParaRPr lang="en-US" sz="36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
        <p:nvSpPr>
          <p:cNvPr id="3" name="Rectangle 2"/>
          <p:cNvSpPr/>
          <p:nvPr/>
        </p:nvSpPr>
        <p:spPr>
          <a:xfrm>
            <a:off x="429846" y="1701556"/>
            <a:ext cx="11217534" cy="1569660"/>
          </a:xfrm>
          <a:prstGeom prst="rect">
            <a:avLst/>
          </a:prstGeom>
        </p:spPr>
        <p:txBody>
          <a:bodyPr wrap="square">
            <a:spAutoFit/>
          </a:bodyPr>
          <a:lstStyle/>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a:p>
            <a:pPr marL="914400" lvl="1" indent="-457200">
              <a:buFontTx/>
              <a:buAutoNum type="arabicParenR"/>
            </a:pPr>
            <a:endParaRPr lang="en-US" sz="2400" b="1" dirty="0">
              <a:solidFill>
                <a:srgbClr val="FFFFFF"/>
              </a:solidFill>
              <a:latin typeface="Arial"/>
            </a:endParaRPr>
          </a:p>
        </p:txBody>
      </p:sp>
      <p:sp>
        <p:nvSpPr>
          <p:cNvPr id="4" name="Rectangle 3"/>
          <p:cNvSpPr/>
          <p:nvPr/>
        </p:nvSpPr>
        <p:spPr>
          <a:xfrm>
            <a:off x="1255990" y="1701556"/>
            <a:ext cx="10279517" cy="461665"/>
          </a:xfrm>
          <a:prstGeom prst="rect">
            <a:avLst/>
          </a:prstGeom>
        </p:spPr>
        <p:txBody>
          <a:bodyPr wrap="square">
            <a:spAutoFit/>
          </a:bodyPr>
          <a:lstStyle/>
          <a:p>
            <a:r>
              <a:rPr lang="en-US" sz="2400" b="1" dirty="0" smtClean="0">
                <a:solidFill>
                  <a:srgbClr val="FFFFFF"/>
                </a:solidFill>
                <a:effectLst>
                  <a:outerShdw blurRad="38100" dist="38100" dir="2700000" algn="tl">
                    <a:srgbClr val="000000">
                      <a:alpha val="43137"/>
                    </a:srgbClr>
                  </a:outerShdw>
                </a:effectLst>
                <a:latin typeface="Arial"/>
              </a:rPr>
              <a:t> </a:t>
            </a:r>
            <a:endParaRPr lang="en-US" dirty="0"/>
          </a:p>
        </p:txBody>
      </p:sp>
      <p:sp>
        <p:nvSpPr>
          <p:cNvPr id="5" name="Rectangle 4"/>
          <p:cNvSpPr/>
          <p:nvPr/>
        </p:nvSpPr>
        <p:spPr>
          <a:xfrm>
            <a:off x="941941" y="1643219"/>
            <a:ext cx="269626" cy="461665"/>
          </a:xfrm>
          <a:prstGeom prst="rect">
            <a:avLst/>
          </a:prstGeom>
        </p:spPr>
        <p:txBody>
          <a:bodyPr wrap="none">
            <a:spAutoFit/>
          </a:bodyPr>
          <a:lstStyle/>
          <a:p>
            <a:r>
              <a:rPr lang="en-US" sz="2400" b="1" dirty="0" smtClean="0">
                <a:solidFill>
                  <a:srgbClr val="FFFFFF"/>
                </a:solidFill>
                <a:effectLst>
                  <a:outerShdw blurRad="38100" dist="38100" dir="2700000" algn="tl">
                    <a:srgbClr val="000000">
                      <a:alpha val="43137"/>
                    </a:srgbClr>
                  </a:outerShdw>
                </a:effectLst>
                <a:latin typeface="Arial"/>
              </a:rPr>
              <a:t> </a:t>
            </a:r>
            <a:endParaRPr lang="en-US" dirty="0"/>
          </a:p>
        </p:txBody>
      </p:sp>
      <p:sp>
        <p:nvSpPr>
          <p:cNvPr id="7" name="Rectangle 6"/>
          <p:cNvSpPr/>
          <p:nvPr/>
        </p:nvSpPr>
        <p:spPr>
          <a:xfrm>
            <a:off x="257175" y="831182"/>
            <a:ext cx="12011025" cy="5502212"/>
          </a:xfrm>
          <a:prstGeom prst="rect">
            <a:avLst/>
          </a:prstGeom>
        </p:spPr>
        <p:txBody>
          <a:bodyPr wrap="square">
            <a:spAutoFit/>
          </a:bodyPr>
          <a:lstStyle/>
          <a:p>
            <a:pPr marL="25400" marR="33655">
              <a:lnSpc>
                <a:spcPct val="104000"/>
              </a:lnSpc>
              <a:spcBef>
                <a:spcPts val="330"/>
              </a:spcBef>
              <a:spcAft>
                <a:spcPts val="0"/>
              </a:spcAft>
            </a:pPr>
            <a:endParaRPr lang="en-US" sz="2200" dirty="0">
              <a:latin typeface="Arial Black" panose="020B0A04020102020204" pitchFamily="34" charset="0"/>
              <a:ea typeface="Times New Roman" panose="02020603050405020304" pitchFamily="18" charset="0"/>
              <a:cs typeface="Arial" panose="020B0604020202020204" pitchFamily="34" charset="0"/>
            </a:endParaRPr>
          </a:p>
          <a:p>
            <a:pPr marL="25400" marR="33655">
              <a:lnSpc>
                <a:spcPct val="104000"/>
              </a:lnSpc>
              <a:spcBef>
                <a:spcPts val="330"/>
              </a:spcBef>
              <a:spcAft>
                <a:spcPts val="0"/>
              </a:spcAft>
            </a:pPr>
            <a:r>
              <a:rPr lang="en-US" sz="2400" dirty="0" smtClean="0">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cs typeface="Arial" panose="020B0604020202020204" pitchFamily="34" charset="0"/>
              </a:rPr>
              <a:t>“Green infrastructure is not limited to a particular type of technology  or feature doing a specific job; </a:t>
            </a:r>
          </a:p>
          <a:p>
            <a:pPr marL="25400" marR="33655">
              <a:lnSpc>
                <a:spcPct val="104000"/>
              </a:lnSpc>
              <a:spcBef>
                <a:spcPts val="330"/>
              </a:spcBef>
              <a:spcAft>
                <a:spcPts val="0"/>
              </a:spcAft>
            </a:pPr>
            <a:endParaRPr lang="en-US" sz="2400" dirty="0">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cs typeface="Arial" panose="020B0604020202020204" pitchFamily="34" charset="0"/>
            </a:endParaRPr>
          </a:p>
          <a:p>
            <a:pPr marL="25400" marR="33655">
              <a:lnSpc>
                <a:spcPct val="104000"/>
              </a:lnSpc>
              <a:spcBef>
                <a:spcPts val="330"/>
              </a:spcBef>
              <a:spcAft>
                <a:spcPts val="0"/>
              </a:spcAft>
            </a:pPr>
            <a:r>
              <a:rPr lang="en-US" sz="2400" dirty="0" smtClean="0">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cs typeface="Arial" panose="020B0604020202020204" pitchFamily="34" charset="0"/>
              </a:rPr>
              <a:t>it’s the result of a wide network of  institutions,  organizations,  agencies, businesses, and citizens bringing ecosystem services back into planning and development.” </a:t>
            </a:r>
          </a:p>
          <a:p>
            <a:pPr marL="25400" marR="33655">
              <a:lnSpc>
                <a:spcPct val="104000"/>
              </a:lnSpc>
              <a:spcBef>
                <a:spcPts val="330"/>
              </a:spcBef>
              <a:spcAft>
                <a:spcPts val="0"/>
              </a:spcAft>
            </a:pPr>
            <a:endParaRPr lang="en-US" sz="2400" dirty="0">
              <a:effectLst>
                <a:outerShdw blurRad="38100" dist="38100" dir="2700000" algn="tl">
                  <a:srgbClr val="000000">
                    <a:alpha val="43137"/>
                  </a:srgbClr>
                </a:outerShdw>
              </a:effectLst>
              <a:latin typeface="Arial Black" panose="020B0A04020102020204" pitchFamily="34" charset="0"/>
              <a:ea typeface="Times New Roman" panose="02020603050405020304" pitchFamily="18" charset="0"/>
              <a:cs typeface="Arial" panose="020B0604020202020204" pitchFamily="34" charset="0"/>
            </a:endParaRPr>
          </a:p>
          <a:p>
            <a:pPr marL="25400" marR="33655">
              <a:lnSpc>
                <a:spcPct val="104000"/>
              </a:lnSpc>
              <a:spcBef>
                <a:spcPts val="330"/>
              </a:spcBef>
              <a:spcAft>
                <a:spcPts val="0"/>
              </a:spcAft>
            </a:pPr>
            <a:endParaRPr lang="en-US" sz="2200" dirty="0" smtClean="0">
              <a:effectLst/>
              <a:latin typeface="Arial Black" panose="020B0A04020102020204" pitchFamily="34" charset="0"/>
              <a:ea typeface="Times New Roman" panose="02020603050405020304" pitchFamily="18" charset="0"/>
              <a:cs typeface="Arial" panose="020B0604020202020204" pitchFamily="34" charset="0"/>
            </a:endParaRPr>
          </a:p>
          <a:p>
            <a:pPr marL="25400" marR="33655">
              <a:lnSpc>
                <a:spcPct val="104000"/>
              </a:lnSpc>
              <a:spcBef>
                <a:spcPts val="330"/>
              </a:spcBef>
              <a:spcAft>
                <a:spcPts val="0"/>
              </a:spcAft>
            </a:pPr>
            <a:endParaRPr lang="en-US" sz="2200" dirty="0" smtClean="0">
              <a:effectLst/>
              <a:latin typeface="Arial Black" panose="020B0A04020102020204" pitchFamily="34" charset="0"/>
              <a:ea typeface="Times New Roman" panose="02020603050405020304" pitchFamily="18" charset="0"/>
              <a:cs typeface="Arial" panose="020B0604020202020204" pitchFamily="34" charset="0"/>
            </a:endParaRPr>
          </a:p>
          <a:p>
            <a:pPr marL="25400" marR="33655">
              <a:lnSpc>
                <a:spcPct val="104000"/>
              </a:lnSpc>
              <a:spcBef>
                <a:spcPts val="330"/>
              </a:spcBef>
              <a:spcAft>
                <a:spcPts val="0"/>
              </a:spcAft>
            </a:pPr>
            <a:endParaRPr lang="en-US" sz="2200" dirty="0" smtClean="0">
              <a:effectLst/>
              <a:latin typeface="Arial Black" panose="020B0A04020102020204" pitchFamily="34" charset="0"/>
              <a:ea typeface="Times New Roman" panose="02020603050405020304" pitchFamily="18" charset="0"/>
              <a:cs typeface="Arial" panose="020B0604020202020204" pitchFamily="34" charset="0"/>
            </a:endParaRPr>
          </a:p>
          <a:p>
            <a:pPr marL="25400" marR="33655" lvl="0">
              <a:lnSpc>
                <a:spcPct val="104000"/>
              </a:lnSpc>
              <a:spcBef>
                <a:spcPts val="330"/>
              </a:spcBef>
            </a:pPr>
            <a:r>
              <a:rPr lang="en-US"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Greening the Grey: An Institutional Analysis of Green Infrastructure for Sustainable Development in the US</a:t>
            </a:r>
            <a:endParaRPr lang="en-US"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p>
            <a:pPr marL="25400" marR="33655" lvl="0">
              <a:lnSpc>
                <a:spcPct val="104000"/>
              </a:lnSpc>
              <a:spcBef>
                <a:spcPts val="330"/>
              </a:spcBef>
            </a:pPr>
            <a:endParaRPr lang="en-US" b="1" dirty="0">
              <a:solidFill>
                <a:prstClr val="white"/>
              </a:solidFill>
              <a:latin typeface="Arial Black" panose="020B0A04020102020204" pitchFamily="34" charset="0"/>
              <a:ea typeface="Times New Roman" panose="02020603050405020304" pitchFamily="18" charset="0"/>
              <a:cs typeface="Times New Roman" panose="02020603050405020304" pitchFamily="18" charset="0"/>
            </a:endParaRPr>
          </a:p>
          <a:p>
            <a:pPr marL="25400" marR="33655">
              <a:lnSpc>
                <a:spcPct val="104000"/>
              </a:lnSpc>
              <a:spcBef>
                <a:spcPts val="330"/>
              </a:spcBef>
              <a:spcAft>
                <a:spcPts val="0"/>
              </a:spcAft>
            </a:pPr>
            <a:endParaRPr lang="en-US" sz="2200" dirty="0">
              <a:latin typeface="Arial Black" panose="020B0A040201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2437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2000" dirty="0">
            <a:latin typeface="Arial Black" panose="020B0A0402010202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3126</TotalTime>
  <Words>3090</Words>
  <Application>Microsoft Macintosh PowerPoint</Application>
  <PresentationFormat>Widescreen</PresentationFormat>
  <Paragraphs>717</Paragraphs>
  <Slides>66</Slides>
  <Notes>64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Arial</vt:lpstr>
      <vt:lpstr>Arial Black</vt:lpstr>
      <vt:lpstr>Calibri</vt:lpstr>
      <vt:lpstr>Cambria</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lpstr>PowerPoint Presentation</vt:lpstr>
    </vt:vector>
  </TitlesOfParts>
  <Company>City of Eugene</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ALTENHOFF Scott R</dc:creator>
  <cp:lastModifiedBy>ALTENHOFF Scott R</cp:lastModifiedBy>
  <cp:revision>149</cp:revision>
  <dcterms:created xsi:type="dcterms:W3CDTF">2018-02-17T22:35:27Z</dcterms:created>
  <dcterms:modified xsi:type="dcterms:W3CDTF">2018-02-21T13:12:00Z</dcterms:modified>
</cp:coreProperties>
</file>